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9" r:id="rId3"/>
    <p:sldId id="270" r:id="rId4"/>
    <p:sldId id="271" r:id="rId5"/>
    <p:sldId id="257" r:id="rId6"/>
    <p:sldId id="258" r:id="rId7"/>
    <p:sldId id="259" r:id="rId8"/>
    <p:sldId id="260" r:id="rId9"/>
    <p:sldId id="261" r:id="rId10"/>
    <p:sldId id="262" r:id="rId11"/>
    <p:sldId id="263" r:id="rId12"/>
    <p:sldId id="264" r:id="rId13"/>
    <p:sldId id="265" r:id="rId14"/>
    <p:sldId id="266" r:id="rId15"/>
    <p:sldId id="267" r:id="rId16"/>
    <p:sldId id="272" r:id="rId17"/>
    <p:sldId id="273" r:id="rId18"/>
    <p:sldId id="268"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7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7/22/2013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7/22/2013</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7/22/2013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7/22/2013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Prokaryotic+and+eukaryotic+cell+structure&amp;source=images&amp;cd=&amp;cad=rja&amp;docid=fwnokyQyEU2j5M&amp;tbnid=KO4XObMS1uJbJM:&amp;ved=0CAUQjRw&amp;url=http://www.phschool.com/science/biology_place/biocoach/cells/common.html&amp;ei=ukLdUfPuIYjwPPm8gDg&amp;bvm=bv.48705608,d.ZWU&amp;psig=AFQjCNGH2vKS80PAUEfRqDfBjP9xA2KwtQ&amp;ust=137354140033667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uk/url?sa=i&amp;rct=j&amp;q=Prokaryotic+and+eukaryotic+cell+structure&amp;source=images&amp;cd=&amp;cad=rja&amp;docid=fwnokyQyEU2j5M&amp;tbnid=KO4XObMS1uJbJM:&amp;ved=0CAUQjRw&amp;url=http://www.tutorvista.com/content/biology/biology-iii/cell-unit-life/prokaryotic-and-eukaryotic-cells.php&amp;ei=2UPdUdWLL8fAO5-RgZgK&amp;bvm=bv.48705608,d.ZWU&amp;psig=AFQjCNGH2vKS80PAUEfRqDfBjP9xA2KwtQ&amp;ust=137354140033667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youtube.com/watch?v=1Z9pqST72i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youtube.com/watch?v=yWy4o_UfZ4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sz="3600" dirty="0" smtClean="0">
                <a:latin typeface="+mn-lt"/>
              </a:rPr>
              <a:t>Prokaryotic and eukaryotic cell structure</a:t>
            </a:r>
            <a:endParaRPr lang="lt-LT" sz="3600" dirty="0">
              <a:latin typeface="+mn-lt"/>
            </a:endParaRPr>
          </a:p>
        </p:txBody>
      </p:sp>
      <p:sp>
        <p:nvSpPr>
          <p:cNvPr id="3" name="Subtitle 2"/>
          <p:cNvSpPr>
            <a:spLocks noGrp="1"/>
          </p:cNvSpPr>
          <p:nvPr>
            <p:ph type="subTitle" idx="1"/>
          </p:nvPr>
        </p:nvSpPr>
        <p:spPr>
          <a:xfrm>
            <a:off x="6248400" y="5029200"/>
            <a:ext cx="2286000" cy="1295400"/>
          </a:xfrm>
        </p:spPr>
        <p:txBody>
          <a:bodyPr>
            <a:normAutofit fontScale="92500" lnSpcReduction="10000"/>
          </a:bodyPr>
          <a:lstStyle/>
          <a:p>
            <a:pPr algn="r"/>
            <a:r>
              <a:rPr lang="lt-LT" sz="2000" dirty="0" smtClean="0"/>
              <a:t>Aidas Bertulis</a:t>
            </a:r>
          </a:p>
          <a:p>
            <a:pPr algn="r"/>
            <a:r>
              <a:rPr lang="lt-LT" sz="2000" dirty="0" smtClean="0"/>
              <a:t>2013, Šiauliai</a:t>
            </a:r>
          </a:p>
          <a:p>
            <a:pPr algn="r"/>
            <a:r>
              <a:rPr lang="lt-LT" sz="2000" dirty="0" smtClean="0"/>
              <a:t>Jurgita Šerniūtė</a:t>
            </a:r>
          </a:p>
          <a:p>
            <a:pPr algn="r"/>
            <a:r>
              <a:rPr lang="lt-LT" sz="2000" dirty="0" smtClean="0"/>
              <a:t>2013, Kaunas</a:t>
            </a:r>
            <a:endParaRPr lang="lt-LT" sz="2000" dirty="0"/>
          </a:p>
        </p:txBody>
      </p:sp>
      <p:pic>
        <p:nvPicPr>
          <p:cNvPr id="62466" name="Picture 2" descr="http://www.phschool.com/science/biology_place/biocoach/images/cells/allcell.jpg">
            <a:hlinkClick r:id="rId2"/>
          </p:cNvPr>
          <p:cNvPicPr>
            <a:picLocks noChangeAspect="1" noChangeArrowheads="1"/>
          </p:cNvPicPr>
          <p:nvPr/>
        </p:nvPicPr>
        <p:blipFill>
          <a:blip r:embed="rId3" cstate="print"/>
          <a:srcRect/>
          <a:stretch>
            <a:fillRect/>
          </a:stretch>
        </p:blipFill>
        <p:spPr bwMode="auto">
          <a:xfrm>
            <a:off x="533400" y="4114800"/>
            <a:ext cx="3810000" cy="252412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838200"/>
            <a:ext cx="8305800" cy="707886"/>
          </a:xfrm>
          <a:prstGeom prst="rect">
            <a:avLst/>
          </a:prstGeom>
        </p:spPr>
        <p:txBody>
          <a:bodyPr wrap="square">
            <a:spAutoFit/>
          </a:bodyPr>
          <a:lstStyle/>
          <a:p>
            <a:r>
              <a:rPr lang="en-US" sz="2000" b="1" dirty="0" smtClean="0"/>
              <a:t>Plasma membrane: </a:t>
            </a:r>
            <a:r>
              <a:rPr lang="en-US" sz="2000" dirty="0" smtClean="0"/>
              <a:t>controls which substances can enter and exit a cell. It is a fluid structure that can radically change shape.</a:t>
            </a:r>
            <a:endParaRPr lang="lt-LT" sz="2000" dirty="0"/>
          </a:p>
        </p:txBody>
      </p:sp>
      <p:pic>
        <p:nvPicPr>
          <p:cNvPr id="19458" name="Picture 2" descr="http://click4biology.info/c4b/2/Pic2.3/plasma5.gif"/>
          <p:cNvPicPr>
            <a:picLocks noChangeAspect="1" noChangeArrowheads="1"/>
          </p:cNvPicPr>
          <p:nvPr/>
        </p:nvPicPr>
        <p:blipFill>
          <a:blip r:embed="rId2" cstate="print"/>
          <a:srcRect/>
          <a:stretch>
            <a:fillRect/>
          </a:stretch>
        </p:blipFill>
        <p:spPr bwMode="auto">
          <a:xfrm>
            <a:off x="304800" y="2438400"/>
            <a:ext cx="2831949" cy="1981200"/>
          </a:xfrm>
          <a:prstGeom prst="rect">
            <a:avLst/>
          </a:prstGeom>
          <a:noFill/>
        </p:spPr>
      </p:pic>
      <p:sp>
        <p:nvSpPr>
          <p:cNvPr id="6" name="Rectangle 5"/>
          <p:cNvSpPr/>
          <p:nvPr/>
        </p:nvSpPr>
        <p:spPr>
          <a:xfrm>
            <a:off x="3352800" y="2057400"/>
            <a:ext cx="5638800" cy="3985706"/>
          </a:xfrm>
          <a:prstGeom prst="rect">
            <a:avLst/>
          </a:prstGeom>
        </p:spPr>
        <p:txBody>
          <a:bodyPr wrap="square">
            <a:spAutoFit/>
          </a:bodyPr>
          <a:lstStyle/>
          <a:p>
            <a:r>
              <a:rPr lang="en-US" dirty="0" smtClean="0"/>
              <a:t/>
            </a:r>
            <a:br>
              <a:rPr lang="en-US" dirty="0" smtClean="0"/>
            </a:br>
            <a:r>
              <a:rPr lang="en-US" dirty="0" smtClean="0"/>
              <a:t> </a:t>
            </a:r>
          </a:p>
          <a:p>
            <a:pPr>
              <a:spcBef>
                <a:spcPts val="600"/>
              </a:spcBef>
              <a:spcAft>
                <a:spcPts val="600"/>
              </a:spcAft>
              <a:buFont typeface="Arial" pitchFamily="34" charset="0"/>
              <a:buChar char="•"/>
            </a:pPr>
            <a:r>
              <a:rPr lang="en-US" sz="2400" dirty="0" smtClean="0"/>
              <a:t>The membrane is a double layer of water repellant molecules.</a:t>
            </a:r>
          </a:p>
          <a:p>
            <a:pPr>
              <a:spcBef>
                <a:spcPts val="600"/>
              </a:spcBef>
              <a:spcAft>
                <a:spcPts val="600"/>
              </a:spcAft>
              <a:buFont typeface="Arial" pitchFamily="34" charset="0"/>
              <a:buChar char="•"/>
            </a:pPr>
            <a:r>
              <a:rPr lang="en-US" sz="2400" dirty="0" smtClean="0"/>
              <a:t>Receptors in the outer surface detect signals to the cell and relay these to the interior.</a:t>
            </a:r>
          </a:p>
          <a:p>
            <a:pPr>
              <a:spcBef>
                <a:spcPts val="600"/>
              </a:spcBef>
              <a:spcAft>
                <a:spcPts val="600"/>
              </a:spcAft>
              <a:buFont typeface="Arial" pitchFamily="34" charset="0"/>
              <a:buChar char="•"/>
            </a:pPr>
            <a:r>
              <a:rPr lang="en-US" sz="2400" dirty="0" smtClean="0"/>
              <a:t>The membrane has pores that run through the water repellant layer called channel proteins.</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914400"/>
            <a:ext cx="8534400" cy="707886"/>
          </a:xfrm>
          <a:prstGeom prst="rect">
            <a:avLst/>
          </a:prstGeom>
        </p:spPr>
        <p:txBody>
          <a:bodyPr wrap="square">
            <a:spAutoFit/>
          </a:bodyPr>
          <a:lstStyle/>
          <a:p>
            <a:r>
              <a:rPr lang="en-US" sz="2000" b="1" dirty="0" smtClean="0"/>
              <a:t>Mitochondria</a:t>
            </a:r>
            <a:r>
              <a:rPr lang="en-US" sz="2000" dirty="0" smtClean="0"/>
              <a:t>: location of aerobic respiration and a </a:t>
            </a:r>
            <a:r>
              <a:rPr lang="en-US" sz="2000" dirty="0" err="1" smtClean="0"/>
              <a:t>majot</a:t>
            </a:r>
            <a:r>
              <a:rPr lang="en-US" sz="2000" dirty="0" smtClean="0"/>
              <a:t> synthesis of ATP region.</a:t>
            </a:r>
            <a:endParaRPr lang="lt-LT" sz="2000" dirty="0"/>
          </a:p>
        </p:txBody>
      </p:sp>
      <p:pic>
        <p:nvPicPr>
          <p:cNvPr id="20482" name="Picture 2" descr="mito"/>
          <p:cNvPicPr>
            <a:picLocks noChangeAspect="1" noChangeArrowheads="1"/>
          </p:cNvPicPr>
          <p:nvPr/>
        </p:nvPicPr>
        <p:blipFill>
          <a:blip r:embed="rId2" cstate="print"/>
          <a:srcRect/>
          <a:stretch>
            <a:fillRect/>
          </a:stretch>
        </p:blipFill>
        <p:spPr bwMode="auto">
          <a:xfrm>
            <a:off x="304800" y="2209800"/>
            <a:ext cx="3261220" cy="2286000"/>
          </a:xfrm>
          <a:prstGeom prst="rect">
            <a:avLst/>
          </a:prstGeom>
          <a:noFill/>
        </p:spPr>
      </p:pic>
      <p:sp>
        <p:nvSpPr>
          <p:cNvPr id="6" name="Rectangle 5"/>
          <p:cNvSpPr/>
          <p:nvPr/>
        </p:nvSpPr>
        <p:spPr>
          <a:xfrm>
            <a:off x="3657600" y="1905000"/>
            <a:ext cx="4876800" cy="4093428"/>
          </a:xfrm>
          <a:prstGeom prst="rect">
            <a:avLst/>
          </a:prstGeom>
        </p:spPr>
        <p:txBody>
          <a:bodyPr wrap="square">
            <a:spAutoFit/>
          </a:bodyPr>
          <a:lstStyle/>
          <a:p>
            <a:pPr>
              <a:spcBef>
                <a:spcPts val="600"/>
              </a:spcBef>
              <a:spcAft>
                <a:spcPts val="600"/>
              </a:spcAft>
              <a:buFont typeface="Arial" pitchFamily="34" charset="0"/>
              <a:buChar char="•"/>
            </a:pPr>
            <a:r>
              <a:rPr lang="en-US" sz="2000" dirty="0" smtClean="0"/>
              <a:t>Double membrane organelle.</a:t>
            </a:r>
          </a:p>
          <a:p>
            <a:pPr>
              <a:spcBef>
                <a:spcPts val="600"/>
              </a:spcBef>
              <a:spcAft>
                <a:spcPts val="600"/>
              </a:spcAft>
              <a:buFont typeface="Arial" pitchFamily="34" charset="0"/>
              <a:buChar char="•"/>
            </a:pPr>
            <a:r>
              <a:rPr lang="en-US" sz="2000" dirty="0" smtClean="0"/>
              <a:t>Inner membrane has folds called </a:t>
            </a:r>
            <a:r>
              <a:rPr lang="en-US" sz="2000" dirty="0" err="1" smtClean="0"/>
              <a:t>cristae</a:t>
            </a:r>
            <a:r>
              <a:rPr lang="en-US" sz="2000" dirty="0" smtClean="0"/>
              <a:t>. This is the site of oxidative </a:t>
            </a:r>
            <a:r>
              <a:rPr lang="en-US" sz="2000" dirty="0" err="1" smtClean="0"/>
              <a:t>phosphorylation</a:t>
            </a:r>
            <a:r>
              <a:rPr lang="en-US" sz="2000" dirty="0" smtClean="0"/>
              <a:t>.</a:t>
            </a:r>
          </a:p>
          <a:p>
            <a:pPr>
              <a:spcBef>
                <a:spcPts val="600"/>
              </a:spcBef>
              <a:spcAft>
                <a:spcPts val="600"/>
              </a:spcAft>
              <a:buFont typeface="Arial" pitchFamily="34" charset="0"/>
              <a:buChar char="•"/>
            </a:pPr>
            <a:r>
              <a:rPr lang="en-US" sz="2000" dirty="0" smtClean="0"/>
              <a:t>Centre of the structure is called the matrix and is the location of the Krebs cycle.</a:t>
            </a:r>
          </a:p>
          <a:p>
            <a:pPr>
              <a:spcBef>
                <a:spcPts val="600"/>
              </a:spcBef>
              <a:spcAft>
                <a:spcPts val="600"/>
              </a:spcAft>
              <a:buFont typeface="Arial" pitchFamily="34" charset="0"/>
              <a:buChar char="•"/>
            </a:pPr>
            <a:r>
              <a:rPr lang="en-US" sz="2000" dirty="0" smtClean="0"/>
              <a:t>Oxygen is consumed in the synthesis of ATP on the inner membrane</a:t>
            </a:r>
          </a:p>
          <a:p>
            <a:pPr>
              <a:spcBef>
                <a:spcPts val="600"/>
              </a:spcBef>
              <a:spcAft>
                <a:spcPts val="600"/>
              </a:spcAft>
              <a:buFont typeface="Arial" pitchFamily="34" charset="0"/>
              <a:buChar char="•"/>
            </a:pPr>
            <a:r>
              <a:rPr lang="en-US" sz="2000" dirty="0" smtClean="0"/>
              <a:t>The more active a cell the greater the number of mitochondria.</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143000"/>
            <a:ext cx="8382000" cy="707886"/>
          </a:xfrm>
          <a:prstGeom prst="rect">
            <a:avLst/>
          </a:prstGeom>
        </p:spPr>
        <p:txBody>
          <a:bodyPr wrap="square">
            <a:spAutoFit/>
          </a:bodyPr>
          <a:lstStyle/>
          <a:p>
            <a:r>
              <a:rPr lang="en-US" sz="2000" b="1" dirty="0" smtClean="0"/>
              <a:t>Rough endoplasmic reticulum</a:t>
            </a:r>
            <a:r>
              <a:rPr lang="en-US" sz="2000" dirty="0" smtClean="0"/>
              <a:t> (rER): protein synthesis and packaging into vesicles.</a:t>
            </a:r>
            <a:endParaRPr lang="lt-LT" sz="2000" dirty="0"/>
          </a:p>
        </p:txBody>
      </p:sp>
      <p:pic>
        <p:nvPicPr>
          <p:cNvPr id="21506" name="Picture 2" descr="rER"/>
          <p:cNvPicPr>
            <a:picLocks noChangeAspect="1" noChangeArrowheads="1"/>
          </p:cNvPicPr>
          <p:nvPr/>
        </p:nvPicPr>
        <p:blipFill>
          <a:blip r:embed="rId2" cstate="print"/>
          <a:srcRect/>
          <a:stretch>
            <a:fillRect/>
          </a:stretch>
        </p:blipFill>
        <p:spPr bwMode="auto">
          <a:xfrm>
            <a:off x="381000" y="2819400"/>
            <a:ext cx="2921000" cy="1752600"/>
          </a:xfrm>
          <a:prstGeom prst="rect">
            <a:avLst/>
          </a:prstGeom>
          <a:noFill/>
        </p:spPr>
      </p:pic>
      <p:sp>
        <p:nvSpPr>
          <p:cNvPr id="6" name="Rectangle 5"/>
          <p:cNvSpPr/>
          <p:nvPr/>
        </p:nvSpPr>
        <p:spPr>
          <a:xfrm>
            <a:off x="3886200" y="2209800"/>
            <a:ext cx="4572000" cy="3016210"/>
          </a:xfrm>
          <a:prstGeom prst="rect">
            <a:avLst/>
          </a:prstGeom>
        </p:spPr>
        <p:txBody>
          <a:bodyPr wrap="square">
            <a:spAutoFit/>
          </a:bodyPr>
          <a:lstStyle/>
          <a:p>
            <a:pPr>
              <a:spcBef>
                <a:spcPts val="600"/>
              </a:spcBef>
              <a:spcAft>
                <a:spcPts val="600"/>
              </a:spcAft>
              <a:buFont typeface="Arial" pitchFamily="34" charset="0"/>
              <a:buChar char="•"/>
            </a:pPr>
            <a:r>
              <a:rPr lang="lt-LT" sz="2000" dirty="0" smtClean="0"/>
              <a:t>r</a:t>
            </a:r>
            <a:r>
              <a:rPr lang="en-US" sz="2000" dirty="0" smtClean="0"/>
              <a:t>ER form a network of tubules with a maze like structure.</a:t>
            </a:r>
          </a:p>
          <a:p>
            <a:pPr>
              <a:spcBef>
                <a:spcPts val="600"/>
              </a:spcBef>
              <a:spcAft>
                <a:spcPts val="600"/>
              </a:spcAft>
              <a:buFont typeface="Arial" pitchFamily="34" charset="0"/>
              <a:buChar char="•"/>
            </a:pPr>
            <a:r>
              <a:rPr lang="en-US" sz="2000" dirty="0" smtClean="0"/>
              <a:t>In general these run away from the nucleus</a:t>
            </a:r>
          </a:p>
          <a:p>
            <a:pPr>
              <a:spcBef>
                <a:spcPts val="600"/>
              </a:spcBef>
              <a:spcAft>
                <a:spcPts val="600"/>
              </a:spcAft>
              <a:buFont typeface="Arial" pitchFamily="34" charset="0"/>
              <a:buChar char="•"/>
            </a:pPr>
            <a:r>
              <a:rPr lang="en-US" sz="2000" dirty="0" smtClean="0"/>
              <a:t>The 'rough' on the reticulum is caused by the presence of </a:t>
            </a:r>
            <a:r>
              <a:rPr lang="en-US" sz="2000" dirty="0" err="1" smtClean="0"/>
              <a:t>ribosomes</a:t>
            </a:r>
            <a:r>
              <a:rPr lang="en-US" sz="2000" dirty="0" smtClean="0"/>
              <a:t>.</a:t>
            </a:r>
          </a:p>
          <a:p>
            <a:pPr>
              <a:spcBef>
                <a:spcPts val="600"/>
              </a:spcBef>
              <a:spcAft>
                <a:spcPts val="600"/>
              </a:spcAft>
              <a:buFont typeface="Arial" pitchFamily="34" charset="0"/>
              <a:buChar char="•"/>
            </a:pPr>
            <a:r>
              <a:rPr lang="en-US" sz="2000" dirty="0" smtClean="0"/>
              <a:t>Proteins made here are secreted out of the cell</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09600"/>
            <a:ext cx="8534400" cy="400110"/>
          </a:xfrm>
          <a:prstGeom prst="rect">
            <a:avLst/>
          </a:prstGeom>
        </p:spPr>
        <p:txBody>
          <a:bodyPr wrap="square">
            <a:spAutoFit/>
          </a:bodyPr>
          <a:lstStyle/>
          <a:p>
            <a:r>
              <a:rPr lang="en-US" sz="2000" b="1" dirty="0" err="1" smtClean="0"/>
              <a:t>Ribosomes</a:t>
            </a:r>
            <a:r>
              <a:rPr lang="en-US" sz="2000" b="1" dirty="0" smtClean="0"/>
              <a:t>:</a:t>
            </a:r>
            <a:r>
              <a:rPr lang="en-US" sz="2000" dirty="0" smtClean="0"/>
              <a:t> the free ribosome produces proteins for internal use within the cell.</a:t>
            </a:r>
            <a:endParaRPr lang="lt-LT" sz="2000" dirty="0"/>
          </a:p>
        </p:txBody>
      </p:sp>
      <p:pic>
        <p:nvPicPr>
          <p:cNvPr id="22530" name="Picture 2" descr="http://click4biology.info/c4b/2/Pic2.3/ribosome.gif"/>
          <p:cNvPicPr>
            <a:picLocks noChangeAspect="1" noChangeArrowheads="1"/>
          </p:cNvPicPr>
          <p:nvPr/>
        </p:nvPicPr>
        <p:blipFill>
          <a:blip r:embed="rId2" cstate="print"/>
          <a:srcRect/>
          <a:stretch>
            <a:fillRect/>
          </a:stretch>
        </p:blipFill>
        <p:spPr bwMode="auto">
          <a:xfrm>
            <a:off x="381000" y="1371600"/>
            <a:ext cx="2133600" cy="1452452"/>
          </a:xfrm>
          <a:prstGeom prst="rect">
            <a:avLst/>
          </a:prstGeom>
          <a:noFill/>
        </p:spPr>
      </p:pic>
      <p:sp>
        <p:nvSpPr>
          <p:cNvPr id="6" name="Rectangle 5"/>
          <p:cNvSpPr/>
          <p:nvPr/>
        </p:nvSpPr>
        <p:spPr>
          <a:xfrm>
            <a:off x="152400" y="3048000"/>
            <a:ext cx="8610600" cy="400110"/>
          </a:xfrm>
          <a:prstGeom prst="rect">
            <a:avLst/>
          </a:prstGeom>
        </p:spPr>
        <p:txBody>
          <a:bodyPr wrap="square">
            <a:spAutoFit/>
          </a:bodyPr>
          <a:lstStyle/>
          <a:p>
            <a:r>
              <a:rPr lang="en-US" sz="2000" b="1" dirty="0" smtClean="0"/>
              <a:t>Golgi apparatus:</a:t>
            </a:r>
            <a:r>
              <a:rPr lang="en-US" sz="2000" dirty="0" smtClean="0"/>
              <a:t> modification of proteins prior to secretion</a:t>
            </a:r>
            <a:r>
              <a:rPr lang="en-US" dirty="0" smtClean="0"/>
              <a:t>.</a:t>
            </a:r>
            <a:endParaRPr lang="lt-LT" dirty="0"/>
          </a:p>
        </p:txBody>
      </p:sp>
      <p:pic>
        <p:nvPicPr>
          <p:cNvPr id="22532" name="Picture 4" descr="http://click4biology.info/c4b/2/Pic2.3/golgi3d.gif"/>
          <p:cNvPicPr>
            <a:picLocks noChangeAspect="1" noChangeArrowheads="1"/>
          </p:cNvPicPr>
          <p:nvPr/>
        </p:nvPicPr>
        <p:blipFill>
          <a:blip r:embed="rId3" cstate="print"/>
          <a:srcRect/>
          <a:stretch>
            <a:fillRect/>
          </a:stretch>
        </p:blipFill>
        <p:spPr bwMode="auto">
          <a:xfrm>
            <a:off x="304800" y="3962400"/>
            <a:ext cx="2743200" cy="1743076"/>
          </a:xfrm>
          <a:prstGeom prst="rect">
            <a:avLst/>
          </a:prstGeom>
          <a:noFill/>
        </p:spPr>
      </p:pic>
      <p:sp>
        <p:nvSpPr>
          <p:cNvPr id="8" name="Rectangle 7"/>
          <p:cNvSpPr/>
          <p:nvPr/>
        </p:nvSpPr>
        <p:spPr>
          <a:xfrm>
            <a:off x="3048000" y="4114800"/>
            <a:ext cx="5638800" cy="1631216"/>
          </a:xfrm>
          <a:prstGeom prst="rect">
            <a:avLst/>
          </a:prstGeom>
        </p:spPr>
        <p:txBody>
          <a:bodyPr wrap="square">
            <a:spAutoFit/>
          </a:bodyPr>
          <a:lstStyle/>
          <a:p>
            <a:pPr>
              <a:spcBef>
                <a:spcPts val="600"/>
              </a:spcBef>
              <a:spcAft>
                <a:spcPts val="600"/>
              </a:spcAft>
              <a:buFont typeface="Arial" pitchFamily="34" charset="0"/>
              <a:buChar char="•"/>
            </a:pPr>
            <a:r>
              <a:rPr lang="en-US" sz="2000" dirty="0" smtClean="0"/>
              <a:t> proteins for secretion are modified</a:t>
            </a:r>
          </a:p>
          <a:p>
            <a:pPr>
              <a:spcBef>
                <a:spcPts val="600"/>
              </a:spcBef>
              <a:spcAft>
                <a:spcPts val="600"/>
              </a:spcAft>
              <a:buFont typeface="Arial" pitchFamily="34" charset="0"/>
              <a:buChar char="•"/>
            </a:pPr>
            <a:r>
              <a:rPr lang="lt-LT" sz="2000" dirty="0" smtClean="0"/>
              <a:t> </a:t>
            </a:r>
            <a:r>
              <a:rPr lang="en-US" sz="2000" dirty="0" smtClean="0"/>
              <a:t>possible addition of carbohydrate or lipid components to protein</a:t>
            </a:r>
          </a:p>
          <a:p>
            <a:pPr>
              <a:spcBef>
                <a:spcPts val="600"/>
              </a:spcBef>
              <a:spcAft>
                <a:spcPts val="600"/>
              </a:spcAft>
              <a:buFont typeface="Arial" pitchFamily="34" charset="0"/>
              <a:buChar char="•"/>
            </a:pPr>
            <a:r>
              <a:rPr lang="lt-LT" sz="2000" dirty="0" smtClean="0"/>
              <a:t> </a:t>
            </a:r>
            <a:r>
              <a:rPr lang="en-US" sz="2000" dirty="0" smtClean="0"/>
              <a:t>packaged into vesicles for secretion</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447800"/>
            <a:ext cx="8001000" cy="2631490"/>
          </a:xfrm>
          <a:prstGeom prst="rect">
            <a:avLst/>
          </a:prstGeom>
        </p:spPr>
        <p:txBody>
          <a:bodyPr wrap="square">
            <a:spAutoFit/>
          </a:bodyPr>
          <a:lstStyle/>
          <a:p>
            <a:r>
              <a:rPr lang="en-US" sz="2000" b="1" dirty="0" err="1" smtClean="0"/>
              <a:t>Lysozyme</a:t>
            </a:r>
            <a:r>
              <a:rPr lang="en-US" sz="2000" b="1" dirty="0" smtClean="0"/>
              <a:t>:</a:t>
            </a:r>
            <a:endParaRPr lang="lt-LT" sz="2000" b="1" dirty="0" smtClean="0"/>
          </a:p>
          <a:p>
            <a:endParaRPr lang="en-US" sz="2000" dirty="0" smtClean="0"/>
          </a:p>
          <a:p>
            <a:pPr>
              <a:spcBef>
                <a:spcPts val="600"/>
              </a:spcBef>
              <a:spcAft>
                <a:spcPts val="600"/>
              </a:spcAft>
              <a:buFont typeface="Arial" pitchFamily="34" charset="0"/>
              <a:buChar char="•"/>
            </a:pPr>
            <a:r>
              <a:rPr lang="en-US" sz="2000" dirty="0" smtClean="0"/>
              <a:t>Vesicles in the above diagram that have formed on the </a:t>
            </a:r>
            <a:r>
              <a:rPr lang="en-US" sz="2000" dirty="0" err="1" smtClean="0"/>
              <a:t>golgi</a:t>
            </a:r>
            <a:r>
              <a:rPr lang="en-US" sz="2000" dirty="0" smtClean="0"/>
              <a:t> apparatus.</a:t>
            </a:r>
          </a:p>
          <a:p>
            <a:pPr>
              <a:spcBef>
                <a:spcPts val="600"/>
              </a:spcBef>
              <a:spcAft>
                <a:spcPts val="600"/>
              </a:spcAft>
              <a:buFont typeface="Arial" pitchFamily="34" charset="0"/>
              <a:buChar char="•"/>
            </a:pPr>
            <a:r>
              <a:rPr lang="en-US" sz="2000" dirty="0" smtClean="0"/>
              <a:t>Containing hydrolytic enzymes.</a:t>
            </a:r>
          </a:p>
          <a:p>
            <a:pPr>
              <a:spcBef>
                <a:spcPts val="600"/>
              </a:spcBef>
              <a:spcAft>
                <a:spcPts val="600"/>
              </a:spcAft>
              <a:buFont typeface="Arial" pitchFamily="34" charset="0"/>
              <a:buChar char="•"/>
            </a:pPr>
            <a:r>
              <a:rPr lang="en-US" sz="2000" dirty="0" smtClean="0"/>
              <a:t>Functions include the digestion of old organelles, engulfed bacteria and viruses.</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click4biology.info/c4b/2/Pic2.3/compare.gif"/>
          <p:cNvPicPr>
            <a:picLocks noChangeAspect="1" noChangeArrowheads="1"/>
          </p:cNvPicPr>
          <p:nvPr/>
        </p:nvPicPr>
        <p:blipFill>
          <a:blip r:embed="rId2" cstate="print"/>
          <a:srcRect/>
          <a:stretch>
            <a:fillRect/>
          </a:stretch>
        </p:blipFill>
        <p:spPr bwMode="auto">
          <a:xfrm>
            <a:off x="153532" y="2133600"/>
            <a:ext cx="8990468" cy="3352800"/>
          </a:xfrm>
          <a:prstGeom prst="rect">
            <a:avLst/>
          </a:prstGeom>
          <a:noFill/>
        </p:spPr>
      </p:pic>
      <p:sp>
        <p:nvSpPr>
          <p:cNvPr id="5" name="Rectangle 4"/>
          <p:cNvSpPr/>
          <p:nvPr/>
        </p:nvSpPr>
        <p:spPr>
          <a:xfrm>
            <a:off x="381000" y="990600"/>
            <a:ext cx="8153400" cy="461665"/>
          </a:xfrm>
          <a:prstGeom prst="rect">
            <a:avLst/>
          </a:prstGeom>
        </p:spPr>
        <p:txBody>
          <a:bodyPr wrap="square">
            <a:spAutoFit/>
          </a:bodyPr>
          <a:lstStyle/>
          <a:p>
            <a:pPr algn="ctr"/>
            <a:r>
              <a:rPr lang="en-US" sz="2400" b="1" dirty="0" smtClean="0"/>
              <a:t>Comparison of prokaryotic and eukaryotic cells</a:t>
            </a:r>
            <a:endParaRPr lang="en-US"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Complete: Task 2</a:t>
            </a:r>
            <a:endParaRPr lang="en-US" dirty="0"/>
          </a:p>
        </p:txBody>
      </p:sp>
      <p:sp>
        <p:nvSpPr>
          <p:cNvPr id="3" name="Content Placeholder 2"/>
          <p:cNvSpPr>
            <a:spLocks noGrp="1"/>
          </p:cNvSpPr>
          <p:nvPr>
            <p:ph idx="1"/>
          </p:nvPr>
        </p:nvSpPr>
        <p:spPr>
          <a:xfrm>
            <a:off x="381000" y="2209800"/>
            <a:ext cx="8229600" cy="914400"/>
          </a:xfrm>
        </p:spPr>
        <p:txBody>
          <a:bodyPr>
            <a:normAutofit lnSpcReduction="10000"/>
          </a:bodyPr>
          <a:lstStyle/>
          <a:p>
            <a:pPr algn="ctr">
              <a:buNone/>
            </a:pPr>
            <a:r>
              <a:rPr lang="lt-LT" dirty="0" smtClean="0"/>
              <a:t>A</a:t>
            </a:r>
            <a:r>
              <a:rPr lang="en-GB" dirty="0" smtClean="0"/>
              <a:t>scribe the cell characteristics to either plants or animals</a:t>
            </a:r>
            <a:r>
              <a:rPr lang="lt-LT" dirty="0" smtClean="0"/>
              <a:t> </a:t>
            </a:r>
            <a:r>
              <a:rPr lang="en-US" dirty="0" smtClean="0"/>
              <a:t>cell</a:t>
            </a:r>
            <a:endParaRPr lang="en-US" dirty="0"/>
          </a:p>
        </p:txBody>
      </p:sp>
      <p:pic>
        <p:nvPicPr>
          <p:cNvPr id="2050" name="Picture 2"/>
          <p:cNvPicPr>
            <a:picLocks noChangeAspect="1" noChangeArrowheads="1"/>
          </p:cNvPicPr>
          <p:nvPr/>
        </p:nvPicPr>
        <p:blipFill>
          <a:blip r:embed="rId2" cstate="print"/>
          <a:srcRect l="41875" t="50000" r="8125" b="32813"/>
          <a:stretch>
            <a:fillRect/>
          </a:stretch>
        </p:blipFill>
        <p:spPr bwMode="auto">
          <a:xfrm>
            <a:off x="304800" y="3429000"/>
            <a:ext cx="8388927" cy="2667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Answers</a:t>
            </a:r>
            <a:endParaRPr lang="en-US" dirty="0"/>
          </a:p>
        </p:txBody>
      </p:sp>
      <p:pic>
        <p:nvPicPr>
          <p:cNvPr id="3074" name="Picture 2" descr="http://click4biology.info/c4b/2/Pic2.3/plant.gif"/>
          <p:cNvPicPr>
            <a:picLocks noChangeAspect="1" noChangeArrowheads="1"/>
          </p:cNvPicPr>
          <p:nvPr/>
        </p:nvPicPr>
        <p:blipFill>
          <a:blip r:embed="rId2" cstate="print"/>
          <a:srcRect/>
          <a:stretch>
            <a:fillRect/>
          </a:stretch>
        </p:blipFill>
        <p:spPr bwMode="auto">
          <a:xfrm>
            <a:off x="228600" y="2286000"/>
            <a:ext cx="8718115" cy="333375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88864"/>
            <a:ext cx="8229600" cy="1469136"/>
          </a:xfrm>
        </p:spPr>
        <p:txBody>
          <a:bodyPr>
            <a:normAutofit/>
          </a:bodyPr>
          <a:lstStyle/>
          <a:p>
            <a:pPr algn="ctr">
              <a:buNone/>
            </a:pPr>
            <a:r>
              <a:rPr lang="en-GB" sz="2000" b="1" dirty="0" smtClean="0"/>
              <a:t>References</a:t>
            </a:r>
          </a:p>
          <a:p>
            <a:pPr algn="ctr">
              <a:buNone/>
            </a:pPr>
            <a:r>
              <a:rPr lang="lt-LT" sz="2000" dirty="0" smtClean="0"/>
              <a:t>Click4biology. Internetinė prieiga: http://click4biology.info/c4b/2/cell2.3.htm</a:t>
            </a:r>
            <a:endParaRPr lang="lt-LT" sz="2000" dirty="0"/>
          </a:p>
        </p:txBody>
      </p:sp>
      <p:pic>
        <p:nvPicPr>
          <p:cNvPr id="50178" name="Picture 2" descr="http://images.tutorvista.com/content/cell-unit-life/prokaryotic-and-eukaryotic-cell-structures.jpeg">
            <a:hlinkClick r:id="rId2"/>
          </p:cNvPr>
          <p:cNvPicPr>
            <a:picLocks noChangeAspect="1" noChangeArrowheads="1"/>
          </p:cNvPicPr>
          <p:nvPr/>
        </p:nvPicPr>
        <p:blipFill>
          <a:blip r:embed="rId3" cstate="print"/>
          <a:srcRect/>
          <a:stretch>
            <a:fillRect/>
          </a:stretch>
        </p:blipFill>
        <p:spPr bwMode="auto">
          <a:xfrm>
            <a:off x="990600" y="762000"/>
            <a:ext cx="6934200" cy="46176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Homeworks</a:t>
            </a:r>
            <a:endParaRPr lang="en-US" dirty="0"/>
          </a:p>
        </p:txBody>
      </p:sp>
      <p:sp>
        <p:nvSpPr>
          <p:cNvPr id="3" name="Content Placeholder 2"/>
          <p:cNvSpPr>
            <a:spLocks noGrp="1"/>
          </p:cNvSpPr>
          <p:nvPr>
            <p:ph idx="1"/>
          </p:nvPr>
        </p:nvSpPr>
        <p:spPr>
          <a:xfrm>
            <a:off x="457200" y="2667000"/>
            <a:ext cx="8229600" cy="3008376"/>
          </a:xfrm>
        </p:spPr>
        <p:txBody>
          <a:bodyPr/>
          <a:lstStyle/>
          <a:p>
            <a:pPr marL="624078" indent="-514350">
              <a:buAutoNum type="arabicPeriod"/>
            </a:pPr>
            <a:r>
              <a:rPr lang="en-GB" dirty="0" smtClean="0"/>
              <a:t>Watch video retrieved from </a:t>
            </a:r>
            <a:r>
              <a:rPr lang="en-GB" dirty="0" smtClean="0">
                <a:hlinkClick r:id="rId2"/>
              </a:rPr>
              <a:t>http://www.youtube.com/watch?v=1Z9pqST72is</a:t>
            </a:r>
            <a:r>
              <a:rPr lang="en-GB" dirty="0" smtClean="0"/>
              <a:t>.</a:t>
            </a:r>
            <a:r>
              <a:rPr lang="lt-LT" dirty="0" smtClean="0"/>
              <a:t> </a:t>
            </a:r>
            <a:r>
              <a:rPr lang="lt-LT" dirty="0" smtClean="0">
                <a:solidFill>
                  <a:srgbClr val="FF0000"/>
                </a:solidFill>
              </a:rPr>
              <a:t>NOTE – start waching from 3:51</a:t>
            </a:r>
            <a:r>
              <a:rPr lang="de-DE" dirty="0" smtClean="0">
                <a:solidFill>
                  <a:srgbClr val="FF0000"/>
                </a:solidFill>
              </a:rPr>
              <a:t>!</a:t>
            </a:r>
            <a:endParaRPr lang="en-GB" dirty="0" smtClean="0">
              <a:solidFill>
                <a:srgbClr val="FF0000"/>
              </a:solidFill>
            </a:endParaRPr>
          </a:p>
          <a:p>
            <a:pPr marL="624078" indent="-514350">
              <a:buAutoNum type="arabicPeriod"/>
            </a:pPr>
            <a:r>
              <a:rPr lang="lt-LT" dirty="0" smtClean="0"/>
              <a:t>Write the titles of cell parts. </a:t>
            </a:r>
            <a:r>
              <a:rPr lang="en-GB" dirty="0" smtClean="0"/>
              <a:t>Take </a:t>
            </a:r>
            <a:r>
              <a:rPr lang="lt-LT" dirty="0" smtClean="0"/>
              <a:t>4 </a:t>
            </a:r>
            <a:r>
              <a:rPr lang="en-GB" dirty="0" smtClean="0"/>
              <a:t>new </a:t>
            </a:r>
            <a:r>
              <a:rPr lang="en-US" dirty="0" smtClean="0"/>
              <a:t>facts</a:t>
            </a:r>
            <a:r>
              <a:rPr lang="lt-LT" dirty="0" smtClean="0"/>
              <a:t> </a:t>
            </a:r>
            <a:r>
              <a:rPr lang="en-GB" dirty="0" smtClean="0"/>
              <a:t>that you didn't hear today and present it next class.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534400" cy="914400"/>
          </a:xfrm>
        </p:spPr>
        <p:txBody>
          <a:bodyPr>
            <a:noAutofit/>
          </a:bodyPr>
          <a:lstStyle/>
          <a:p>
            <a:r>
              <a:rPr lang="lt-LT" sz="3200" dirty="0" smtClean="0"/>
              <a:t>THE MAIN AIM: to learn about </a:t>
            </a:r>
            <a:r>
              <a:rPr lang="en-US" sz="3200" dirty="0" smtClean="0"/>
              <a:t>prokaryotic and eukaryotic cell structure</a:t>
            </a:r>
            <a:r>
              <a:rPr lang="lt-LT" sz="3200" dirty="0" smtClean="0"/>
              <a:t>. </a:t>
            </a:r>
            <a:endParaRPr lang="en-US" sz="3200" dirty="0"/>
          </a:p>
        </p:txBody>
      </p:sp>
      <p:sp>
        <p:nvSpPr>
          <p:cNvPr id="4" name="Title 1"/>
          <p:cNvSpPr txBox="1">
            <a:spLocks/>
          </p:cNvSpPr>
          <p:nvPr/>
        </p:nvSpPr>
        <p:spPr>
          <a:xfrm>
            <a:off x="533400" y="1981200"/>
            <a:ext cx="8229600" cy="4419600"/>
          </a:xfrm>
          <a:prstGeom prst="rect">
            <a:avLst/>
          </a:prstGeom>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lt-LT" sz="4000" dirty="0" smtClean="0">
                <a:solidFill>
                  <a:schemeClr val="tx2"/>
                </a:solidFill>
                <a:latin typeface="+mj-lt"/>
                <a:ea typeface="+mj-ea"/>
                <a:cs typeface="+mj-cs"/>
              </a:rPr>
              <a:t>OBJECTIVES</a:t>
            </a:r>
            <a:r>
              <a:rPr kumimoji="0" lang="lt-LT" sz="4000" b="0" i="0" u="none" strike="noStrike" kern="1200" cap="none" spc="0" normalizeH="0" baseline="0" noProof="0" dirty="0" smtClean="0">
                <a:ln>
                  <a:noFill/>
                </a:ln>
                <a:solidFill>
                  <a:schemeClr val="tx2"/>
                </a:solidFill>
                <a:effectLst/>
                <a:uLnTx/>
                <a:uFillTx/>
                <a:latin typeface="+mj-lt"/>
                <a:ea typeface="+mj-ea"/>
                <a:cs typeface="+mj-cs"/>
              </a:rPr>
              <a:t>:</a:t>
            </a:r>
          </a:p>
          <a:p>
            <a:pPr marL="742950" indent="-742950">
              <a:spcBef>
                <a:spcPct val="0"/>
              </a:spcBef>
              <a:buAutoNum type="arabicPeriod"/>
            </a:pPr>
            <a:r>
              <a:rPr lang="en-GB" sz="2900" dirty="0" smtClean="0">
                <a:solidFill>
                  <a:schemeClr val="tx2"/>
                </a:solidFill>
                <a:latin typeface="+mj-lt"/>
                <a:ea typeface="+mj-ea"/>
                <a:cs typeface="+mj-cs"/>
              </a:rPr>
              <a:t>To learn the features of prokaryotic cell.</a:t>
            </a:r>
          </a:p>
          <a:p>
            <a:pPr marL="742950" indent="-742950">
              <a:spcBef>
                <a:spcPct val="0"/>
              </a:spcBef>
              <a:buFontTx/>
              <a:buAutoNum type="arabicPeriod"/>
            </a:pPr>
            <a:r>
              <a:rPr kumimoji="0" lang="en-GB" sz="2900" b="0" i="0" u="none" strike="noStrike" kern="1200" cap="none" spc="0" normalizeH="0" baseline="0" noProof="0" dirty="0" smtClean="0">
                <a:ln>
                  <a:noFill/>
                </a:ln>
                <a:solidFill>
                  <a:schemeClr val="tx2"/>
                </a:solidFill>
                <a:effectLst/>
                <a:uLnTx/>
                <a:uFillTx/>
                <a:latin typeface="+mj-lt"/>
                <a:ea typeface="+mj-ea"/>
                <a:cs typeface="+mj-cs"/>
              </a:rPr>
              <a:t>To learn </a:t>
            </a:r>
            <a:r>
              <a:rPr lang="en-GB" sz="2900" noProof="0" dirty="0" smtClean="0">
                <a:solidFill>
                  <a:schemeClr val="tx2"/>
                </a:solidFill>
                <a:latin typeface="+mj-lt"/>
                <a:ea typeface="+mj-ea"/>
                <a:cs typeface="+mj-cs"/>
              </a:rPr>
              <a:t>the features</a:t>
            </a:r>
            <a:r>
              <a:rPr lang="en-GB" sz="2900" dirty="0" smtClean="0">
                <a:solidFill>
                  <a:schemeClr val="tx2"/>
                </a:solidFill>
                <a:latin typeface="+mj-lt"/>
                <a:ea typeface="+mj-ea"/>
                <a:cs typeface="+mj-cs"/>
              </a:rPr>
              <a:t> of eukaryotic (animal) cell.</a:t>
            </a:r>
          </a:p>
          <a:p>
            <a:pPr marL="742950" indent="-742950">
              <a:spcBef>
                <a:spcPct val="0"/>
              </a:spcBef>
              <a:buFontTx/>
              <a:buAutoNum type="arabicPeriod"/>
            </a:pPr>
            <a:r>
              <a:rPr lang="en-GB" sz="2900" dirty="0" smtClean="0">
                <a:solidFill>
                  <a:schemeClr val="tx2"/>
                </a:solidFill>
                <a:latin typeface="+mj-lt"/>
                <a:ea typeface="+mj-ea"/>
                <a:cs typeface="+mj-cs"/>
              </a:rPr>
              <a:t>To learn to describe the differences and similarities of the two types.</a:t>
            </a:r>
          </a:p>
          <a:p>
            <a:pPr marL="742950" indent="-742950">
              <a:spcBef>
                <a:spcPct val="0"/>
              </a:spcBef>
              <a:buFontTx/>
              <a:buAutoNum type="arabicPeriod"/>
            </a:pPr>
            <a:r>
              <a:rPr kumimoji="0" lang="en-GB" sz="2900" b="0" i="0" u="none" strike="noStrike" kern="1200" cap="none" spc="0" normalizeH="0" baseline="0" noProof="0" dirty="0" smtClean="0">
                <a:ln>
                  <a:noFill/>
                </a:ln>
                <a:solidFill>
                  <a:schemeClr val="tx2"/>
                </a:solidFill>
                <a:effectLst/>
                <a:uLnTx/>
                <a:uFillTx/>
                <a:latin typeface="+mj-lt"/>
                <a:ea typeface="+mj-ea"/>
                <a:cs typeface="+mj-cs"/>
              </a:rPr>
              <a:t>To accomplish </a:t>
            </a:r>
            <a:r>
              <a:rPr kumimoji="0" lang="lt-LT" sz="2900" b="0" i="0" u="none" strike="noStrike" kern="1200" cap="none" spc="0" normalizeH="0" baseline="0" noProof="0" dirty="0" smtClean="0">
                <a:ln>
                  <a:noFill/>
                </a:ln>
                <a:solidFill>
                  <a:schemeClr val="tx2"/>
                </a:solidFill>
                <a:effectLst/>
                <a:uLnTx/>
                <a:uFillTx/>
                <a:latin typeface="+mj-lt"/>
                <a:ea typeface="+mj-ea"/>
                <a:cs typeface="+mj-cs"/>
              </a:rPr>
              <a:t>topic-</a:t>
            </a:r>
            <a:r>
              <a:rPr kumimoji="0" lang="en-GB" sz="2900" b="0" i="0" u="none" strike="noStrike" kern="1200" cap="none" spc="0" normalizeH="0" baseline="0" noProof="0" dirty="0" smtClean="0">
                <a:ln>
                  <a:noFill/>
                </a:ln>
                <a:solidFill>
                  <a:schemeClr val="tx2"/>
                </a:solidFill>
                <a:effectLst/>
                <a:uLnTx/>
                <a:uFillTx/>
                <a:latin typeface="+mj-lt"/>
                <a:ea typeface="+mj-ea"/>
                <a:cs typeface="+mj-cs"/>
              </a:rPr>
              <a:t>related tasks.</a:t>
            </a:r>
            <a:endParaRPr kumimoji="0" lang="en-GB" sz="29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Answer:</a:t>
            </a:r>
            <a:endParaRPr lang="en-US" dirty="0"/>
          </a:p>
        </p:txBody>
      </p:sp>
      <p:pic>
        <p:nvPicPr>
          <p:cNvPr id="1026" name="Picture 2"/>
          <p:cNvPicPr>
            <a:picLocks noChangeAspect="1" noChangeArrowheads="1"/>
          </p:cNvPicPr>
          <p:nvPr/>
        </p:nvPicPr>
        <p:blipFill>
          <a:blip r:embed="rId2" cstate="print"/>
          <a:srcRect t="14706" b="14705"/>
          <a:stretch>
            <a:fillRect/>
          </a:stretch>
        </p:blipFill>
        <p:spPr bwMode="auto">
          <a:xfrm>
            <a:off x="1219200" y="2438400"/>
            <a:ext cx="6477000" cy="3657600"/>
          </a:xfrm>
          <a:prstGeom prst="rect">
            <a:avLst/>
          </a:prstGeom>
          <a:noFill/>
          <a:ln w="9525">
            <a:noFill/>
            <a:miter lim="800000"/>
            <a:headEnd/>
            <a:tailEnd/>
          </a:ln>
        </p:spPr>
      </p:pic>
      <p:sp>
        <p:nvSpPr>
          <p:cNvPr id="6" name="Rectangle 5"/>
          <p:cNvSpPr/>
          <p:nvPr/>
        </p:nvSpPr>
        <p:spPr>
          <a:xfrm>
            <a:off x="3962400" y="4876800"/>
            <a:ext cx="1524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Cell structure</a:t>
            </a:r>
            <a:endParaRPr lang="en-US" dirty="0"/>
          </a:p>
        </p:txBody>
      </p:sp>
      <p:sp>
        <p:nvSpPr>
          <p:cNvPr id="7" name="Rectangle 6"/>
          <p:cNvSpPr/>
          <p:nvPr/>
        </p:nvSpPr>
        <p:spPr>
          <a:xfrm>
            <a:off x="914400" y="2438400"/>
            <a:ext cx="4572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t>1</a:t>
            </a:r>
          </a:p>
          <a:p>
            <a:pPr algn="ctr"/>
            <a:r>
              <a:rPr lang="lt-LT" dirty="0" smtClean="0"/>
              <a:t>2</a:t>
            </a:r>
          </a:p>
          <a:p>
            <a:pPr algn="ctr"/>
            <a:r>
              <a:rPr lang="lt-LT" dirty="0" smtClean="0"/>
              <a:t>3</a:t>
            </a:r>
          </a:p>
          <a:p>
            <a:pPr algn="ctr"/>
            <a:r>
              <a:rPr lang="lt-LT" dirty="0" smtClean="0"/>
              <a:t>4</a:t>
            </a:r>
          </a:p>
          <a:p>
            <a:pPr algn="ctr"/>
            <a:r>
              <a:rPr lang="lt-LT" dirty="0" smtClean="0"/>
              <a:t>5</a:t>
            </a:r>
          </a:p>
          <a:p>
            <a:pPr algn="ctr"/>
            <a:r>
              <a:rPr lang="lt-LT" dirty="0" smtClean="0"/>
              <a:t>6</a:t>
            </a:r>
          </a:p>
          <a:p>
            <a:pPr algn="ctr"/>
            <a:r>
              <a:rPr lang="lt-LT" dirty="0" smtClean="0"/>
              <a:t>7</a:t>
            </a:r>
          </a:p>
          <a:p>
            <a:pPr algn="ctr"/>
            <a:r>
              <a:rPr lang="lt-LT" dirty="0" smtClean="0"/>
              <a:t>8</a:t>
            </a:r>
          </a:p>
          <a:p>
            <a:pPr algn="ctr"/>
            <a:r>
              <a:rPr lang="lt-LT" dirty="0" smtClean="0"/>
              <a:t>9</a:t>
            </a:r>
          </a:p>
          <a:p>
            <a:pPr algn="ctr"/>
            <a:r>
              <a:rPr lang="lt-LT" dirty="0" smtClean="0"/>
              <a:t>10</a:t>
            </a:r>
          </a:p>
          <a:p>
            <a:pPr algn="ctr"/>
            <a:r>
              <a:rPr lang="lt-LT" dirty="0" smtClean="0"/>
              <a:t>11</a:t>
            </a:r>
          </a:p>
          <a:p>
            <a:pPr algn="ctr"/>
            <a:r>
              <a:rPr lang="lt-LT" dirty="0" smtClean="0"/>
              <a:t>12</a:t>
            </a:r>
          </a:p>
          <a:p>
            <a:pPr algn="ctr"/>
            <a:r>
              <a:rPr lang="lt-LT" dirty="0" smtClean="0"/>
              <a:t>13</a:t>
            </a:r>
          </a:p>
          <a:p>
            <a:pPr algn="ctr"/>
            <a:endParaRPr lang="en-US" dirty="0"/>
          </a:p>
        </p:txBody>
      </p:sp>
      <p:sp>
        <p:nvSpPr>
          <p:cNvPr id="8" name="Oval 7"/>
          <p:cNvSpPr/>
          <p:nvPr/>
        </p:nvSpPr>
        <p:spPr>
          <a:xfrm>
            <a:off x="7620000" y="4114800"/>
            <a:ext cx="4572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smtClean="0">
                <a:solidFill>
                  <a:schemeClr val="tx1"/>
                </a:solidFill>
              </a:rPr>
              <a:t>5</a:t>
            </a:r>
            <a:endParaRPr lang="en-US" sz="1200" dirty="0">
              <a:solidFill>
                <a:schemeClr val="tx1"/>
              </a:solidFill>
            </a:endParaRPr>
          </a:p>
        </p:txBody>
      </p:sp>
      <p:sp>
        <p:nvSpPr>
          <p:cNvPr id="9" name="Oval 8"/>
          <p:cNvSpPr/>
          <p:nvPr/>
        </p:nvSpPr>
        <p:spPr>
          <a:xfrm>
            <a:off x="7620000" y="3581400"/>
            <a:ext cx="457200" cy="381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smtClean="0">
                <a:solidFill>
                  <a:schemeClr val="tx1"/>
                </a:solidFill>
              </a:rPr>
              <a:t>4</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KC\AppData\Local\Microsoft\Windows\Temporary Internet Files\Content.IE5\3PFY0ZHD\MC900432637[1].png">
            <a:hlinkClick r:id="rId2"/>
          </p:cNvPr>
          <p:cNvPicPr>
            <a:picLocks noGrp="1" noChangeAspect="1" noChangeArrowheads="1"/>
          </p:cNvPicPr>
          <p:nvPr>
            <p:ph idx="1"/>
          </p:nvPr>
        </p:nvPicPr>
        <p:blipFill>
          <a:blip r:embed="rId3" cstate="print"/>
          <a:srcRect/>
          <a:stretch>
            <a:fillRect/>
          </a:stretch>
        </p:blipFill>
        <p:spPr bwMode="auto">
          <a:xfrm>
            <a:off x="3886200" y="1676400"/>
            <a:ext cx="3352800" cy="3352800"/>
          </a:xfrm>
          <a:prstGeom prst="rect">
            <a:avLst/>
          </a:prstGeom>
          <a:noFill/>
        </p:spPr>
      </p:pic>
      <p:sp>
        <p:nvSpPr>
          <p:cNvPr id="6" name="TextBox 5"/>
          <p:cNvSpPr txBox="1"/>
          <p:nvPr/>
        </p:nvSpPr>
        <p:spPr>
          <a:xfrm>
            <a:off x="457200" y="5334000"/>
            <a:ext cx="8077200" cy="1200329"/>
          </a:xfrm>
          <a:prstGeom prst="rect">
            <a:avLst/>
          </a:prstGeom>
          <a:noFill/>
        </p:spPr>
        <p:txBody>
          <a:bodyPr wrap="square" rtlCol="0">
            <a:spAutoFit/>
          </a:bodyPr>
          <a:lstStyle/>
          <a:p>
            <a:r>
              <a:rPr lang="lt-LT" b="1" dirty="0" smtClean="0"/>
              <a:t>Complete Task 1</a:t>
            </a:r>
            <a:r>
              <a:rPr lang="en-US" b="1" dirty="0" smtClean="0"/>
              <a:t> </a:t>
            </a:r>
            <a:r>
              <a:rPr lang="lt-LT" b="1" dirty="0" smtClean="0"/>
              <a:t>: </a:t>
            </a:r>
            <a:endParaRPr lang="en-GB" b="1" dirty="0" smtClean="0"/>
          </a:p>
          <a:p>
            <a:r>
              <a:rPr lang="en-GB" b="1" dirty="0" smtClean="0"/>
              <a:t>Indicate the cell type. </a:t>
            </a:r>
          </a:p>
          <a:p>
            <a:r>
              <a:rPr lang="en-GB" b="1" dirty="0" smtClean="0"/>
              <a:t>Watch the video and fill in the table by matching the cell characteristics to the particular cell.</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Answers</a:t>
            </a:r>
            <a:endParaRPr lang="en-US" dirty="0"/>
          </a:p>
        </p:txBody>
      </p:sp>
      <p:sp>
        <p:nvSpPr>
          <p:cNvPr id="3" name="Content Placeholder 2"/>
          <p:cNvSpPr>
            <a:spLocks noGrp="1"/>
          </p:cNvSpPr>
          <p:nvPr>
            <p:ph idx="1"/>
          </p:nvPr>
        </p:nvSpPr>
        <p:spPr>
          <a:xfrm>
            <a:off x="457200" y="2249424"/>
            <a:ext cx="8229600" cy="4303776"/>
          </a:xfrm>
        </p:spPr>
        <p:txBody>
          <a:bodyPr>
            <a:noAutofit/>
          </a:bodyPr>
          <a:lstStyle/>
          <a:p>
            <a:r>
              <a:rPr lang="en-GB" sz="1800" dirty="0" smtClean="0">
                <a:latin typeface="Calibri" pitchFamily="34" charset="0"/>
              </a:rPr>
              <a:t>Bacteria and </a:t>
            </a:r>
            <a:r>
              <a:rPr lang="en-GB" sz="1800" dirty="0" err="1" smtClean="0">
                <a:latin typeface="Calibri" pitchFamily="34" charset="0"/>
              </a:rPr>
              <a:t>cyano</a:t>
            </a:r>
            <a:r>
              <a:rPr lang="en-GB" sz="1800" dirty="0" err="1" smtClean="0">
                <a:latin typeface="Calibri" pitchFamily="34" charset="0"/>
              </a:rPr>
              <a:t>bacteria</a:t>
            </a:r>
            <a:r>
              <a:rPr lang="en-GB" sz="1800" dirty="0" smtClean="0">
                <a:latin typeface="Calibri" pitchFamily="34" charset="0"/>
              </a:rPr>
              <a:t> </a:t>
            </a:r>
            <a:r>
              <a:rPr lang="lt-LT" sz="1800" dirty="0" smtClean="0">
                <a:latin typeface="Calibri" pitchFamily="34" charset="0"/>
              </a:rPr>
              <a:t> </a:t>
            </a:r>
            <a:r>
              <a:rPr lang="lt-LT" sz="1800" dirty="0" smtClean="0">
                <a:latin typeface="Calibri" pitchFamily="34" charset="0"/>
              </a:rPr>
              <a:t>- </a:t>
            </a:r>
            <a:r>
              <a:rPr lang="en-GB" sz="1800" u="sng" dirty="0" smtClean="0">
                <a:latin typeface="Calibri" pitchFamily="34" charset="0"/>
              </a:rPr>
              <a:t>prokaryote</a:t>
            </a:r>
            <a:r>
              <a:rPr lang="lt-LT" sz="1800" u="sng" dirty="0" smtClean="0">
                <a:latin typeface="Calibri" pitchFamily="34" charset="0"/>
              </a:rPr>
              <a:t>.</a:t>
            </a:r>
            <a:endParaRPr lang="en-US" sz="1800" dirty="0" smtClean="0">
              <a:latin typeface="Calibri" pitchFamily="34" charset="0"/>
            </a:endParaRPr>
          </a:p>
          <a:p>
            <a:r>
              <a:rPr lang="en-GB" sz="1800" dirty="0" smtClean="0">
                <a:latin typeface="Calibri" pitchFamily="34" charset="0"/>
              </a:rPr>
              <a:t>All other cells </a:t>
            </a:r>
            <a:r>
              <a:rPr lang="lt-LT" sz="1800" dirty="0" smtClean="0">
                <a:latin typeface="Calibri" pitchFamily="34" charset="0"/>
              </a:rPr>
              <a:t> - </a:t>
            </a:r>
            <a:r>
              <a:rPr lang="en-GB" sz="1800" u="sng" dirty="0" smtClean="0">
                <a:latin typeface="Calibri" pitchFamily="34" charset="0"/>
              </a:rPr>
              <a:t>eukaryote</a:t>
            </a:r>
            <a:r>
              <a:rPr lang="lt-LT" sz="1800" u="sng" dirty="0" smtClean="0">
                <a:latin typeface="Calibri" pitchFamily="34" charset="0"/>
              </a:rPr>
              <a:t>.</a:t>
            </a:r>
            <a:endParaRPr lang="en-US" sz="1800" dirty="0" smtClean="0">
              <a:latin typeface="Calibri" pitchFamily="34" charset="0"/>
            </a:endParaRPr>
          </a:p>
          <a:p>
            <a:r>
              <a:rPr lang="en-GB" sz="1800" dirty="0" smtClean="0">
                <a:latin typeface="Calibri" pitchFamily="34" charset="0"/>
              </a:rPr>
              <a:t>No nucl</a:t>
            </a:r>
            <a:r>
              <a:rPr lang="en-GB" sz="1800" dirty="0" smtClean="0">
                <a:latin typeface="Calibri" pitchFamily="34" charset="0"/>
              </a:rPr>
              <a:t>eus</a:t>
            </a:r>
            <a:r>
              <a:rPr lang="en-GB" sz="1800" dirty="0" smtClean="0">
                <a:latin typeface="Calibri" pitchFamily="34" charset="0"/>
              </a:rPr>
              <a:t> </a:t>
            </a:r>
            <a:r>
              <a:rPr lang="lt-LT" sz="1800" dirty="0" smtClean="0">
                <a:latin typeface="Calibri" pitchFamily="34" charset="0"/>
              </a:rPr>
              <a:t> </a:t>
            </a:r>
            <a:r>
              <a:rPr lang="lt-LT" sz="1800" dirty="0" smtClean="0">
                <a:latin typeface="Calibri" pitchFamily="34" charset="0"/>
              </a:rPr>
              <a:t>- </a:t>
            </a:r>
            <a:r>
              <a:rPr lang="en-GB" sz="1800" u="sng" dirty="0" smtClean="0">
                <a:latin typeface="Calibri" pitchFamily="34" charset="0"/>
              </a:rPr>
              <a:t>prokaryote</a:t>
            </a:r>
            <a:r>
              <a:rPr lang="lt-LT" sz="1800" u="sng" dirty="0" smtClean="0">
                <a:latin typeface="Calibri" pitchFamily="34" charset="0"/>
              </a:rPr>
              <a:t>.</a:t>
            </a:r>
            <a:endParaRPr lang="en-US" sz="1800" dirty="0" smtClean="0">
              <a:latin typeface="Calibri" pitchFamily="34" charset="0"/>
            </a:endParaRPr>
          </a:p>
          <a:p>
            <a:r>
              <a:rPr lang="en-GB" sz="1800" dirty="0" smtClean="0">
                <a:latin typeface="Calibri" pitchFamily="34" charset="0"/>
              </a:rPr>
              <a:t>True nucleus</a:t>
            </a:r>
            <a:r>
              <a:rPr lang="lt-LT" sz="1800" dirty="0" smtClean="0">
                <a:latin typeface="Calibri" pitchFamily="34" charset="0"/>
              </a:rPr>
              <a:t> </a:t>
            </a:r>
            <a:r>
              <a:rPr lang="lt-LT" sz="1800" dirty="0" smtClean="0">
                <a:latin typeface="Calibri" pitchFamily="34" charset="0"/>
              </a:rPr>
              <a:t>- </a:t>
            </a:r>
            <a:r>
              <a:rPr lang="en-GB" sz="1800" u="sng" dirty="0" smtClean="0">
                <a:latin typeface="Calibri" pitchFamily="34" charset="0"/>
              </a:rPr>
              <a:t> eukaryote</a:t>
            </a:r>
            <a:r>
              <a:rPr lang="lt-LT" sz="1800" u="sng" dirty="0" smtClean="0">
                <a:latin typeface="Calibri" pitchFamily="34" charset="0"/>
              </a:rPr>
              <a:t>.</a:t>
            </a:r>
            <a:endParaRPr lang="en-US" sz="1800" dirty="0" smtClean="0">
              <a:latin typeface="Calibri" pitchFamily="34" charset="0"/>
            </a:endParaRPr>
          </a:p>
          <a:p>
            <a:r>
              <a:rPr lang="en-GB" sz="1800" dirty="0" smtClean="0">
                <a:latin typeface="Calibri" pitchFamily="34" charset="0"/>
              </a:rPr>
              <a:t>Lack </a:t>
            </a:r>
            <a:r>
              <a:rPr lang="en-GB" sz="1800" dirty="0" smtClean="0">
                <a:latin typeface="Calibri" pitchFamily="34" charset="0"/>
              </a:rPr>
              <a:t>membrane bound </a:t>
            </a:r>
            <a:r>
              <a:rPr lang="en-GB" sz="1800" dirty="0" smtClean="0">
                <a:latin typeface="Calibri" pitchFamily="34" charset="0"/>
              </a:rPr>
              <a:t>organelles</a:t>
            </a:r>
            <a:r>
              <a:rPr lang="lt-LT" sz="1800" dirty="0" smtClean="0">
                <a:latin typeface="Calibri" pitchFamily="34" charset="0"/>
              </a:rPr>
              <a:t> - </a:t>
            </a:r>
            <a:r>
              <a:rPr lang="en-GB" sz="1800" u="sng" dirty="0" smtClean="0">
                <a:latin typeface="Calibri" pitchFamily="34" charset="0"/>
              </a:rPr>
              <a:t> prokaryote</a:t>
            </a:r>
            <a:r>
              <a:rPr lang="lt-LT" sz="1800" u="sng" dirty="0" smtClean="0">
                <a:latin typeface="Calibri" pitchFamily="34" charset="0"/>
              </a:rPr>
              <a:t>.</a:t>
            </a:r>
            <a:endParaRPr lang="en-US" sz="1800" dirty="0" smtClean="0">
              <a:latin typeface="Calibri" pitchFamily="34" charset="0"/>
            </a:endParaRPr>
          </a:p>
          <a:p>
            <a:r>
              <a:rPr lang="en-GB" sz="1800" dirty="0" smtClean="0">
                <a:latin typeface="Calibri" pitchFamily="34" charset="0"/>
              </a:rPr>
              <a:t>Possess  </a:t>
            </a:r>
            <a:r>
              <a:rPr lang="en-GB" sz="1800" dirty="0" err="1" smtClean="0">
                <a:latin typeface="Calibri" pitchFamily="34" charset="0"/>
              </a:rPr>
              <a:t>s</a:t>
            </a:r>
            <a:r>
              <a:rPr lang="en-GB" sz="1800" dirty="0" err="1" smtClean="0">
                <a:latin typeface="Calibri" pitchFamily="34" charset="0"/>
              </a:rPr>
              <a:t>ubcellular</a:t>
            </a:r>
            <a:r>
              <a:rPr lang="en-GB" sz="1800" dirty="0" smtClean="0">
                <a:latin typeface="Calibri" pitchFamily="34" charset="0"/>
              </a:rPr>
              <a:t> </a:t>
            </a:r>
            <a:r>
              <a:rPr lang="en-GB" sz="1800" dirty="0" smtClean="0">
                <a:latin typeface="Calibri" pitchFamily="34" charset="0"/>
              </a:rPr>
              <a:t>organelles</a:t>
            </a:r>
            <a:r>
              <a:rPr lang="lt-LT" sz="1800" dirty="0" smtClean="0">
                <a:latin typeface="Calibri" pitchFamily="34" charset="0"/>
              </a:rPr>
              <a:t>  - </a:t>
            </a:r>
            <a:r>
              <a:rPr lang="en-GB" sz="1800" u="sng" dirty="0" smtClean="0">
                <a:latin typeface="Calibri" pitchFamily="34" charset="0"/>
              </a:rPr>
              <a:t>eukaryote</a:t>
            </a:r>
            <a:r>
              <a:rPr lang="lt-LT" sz="1800" u="sng" dirty="0" smtClean="0">
                <a:latin typeface="Calibri" pitchFamily="34" charset="0"/>
              </a:rPr>
              <a:t>.</a:t>
            </a:r>
            <a:endParaRPr lang="en-US" sz="1800" dirty="0" smtClean="0">
              <a:latin typeface="Calibri" pitchFamily="34" charset="0"/>
            </a:endParaRPr>
          </a:p>
          <a:p>
            <a:r>
              <a:rPr lang="en-GB" sz="1800" dirty="0" smtClean="0">
                <a:latin typeface="Calibri" pitchFamily="34" charset="0"/>
              </a:rPr>
              <a:t>Evolve </a:t>
            </a:r>
            <a:r>
              <a:rPr lang="en-GB" sz="1800" dirty="0" smtClean="0">
                <a:latin typeface="Calibri" pitchFamily="34" charset="0"/>
              </a:rPr>
              <a:t>from much </a:t>
            </a:r>
            <a:r>
              <a:rPr lang="en-GB" sz="1800" dirty="0" smtClean="0">
                <a:latin typeface="Calibri" pitchFamily="34" charset="0"/>
              </a:rPr>
              <a:t>smaller </a:t>
            </a:r>
            <a:r>
              <a:rPr lang="en-GB" sz="1800" dirty="0" smtClean="0">
                <a:latin typeface="Calibri" pitchFamily="34" charset="0"/>
              </a:rPr>
              <a:t>prokaryotic cells</a:t>
            </a:r>
            <a:r>
              <a:rPr lang="lt-LT" sz="1800" dirty="0" smtClean="0">
                <a:latin typeface="Calibri" pitchFamily="34" charset="0"/>
              </a:rPr>
              <a:t> - </a:t>
            </a:r>
            <a:r>
              <a:rPr lang="en-GB" sz="1800" u="sng" dirty="0" smtClean="0">
                <a:latin typeface="Calibri" pitchFamily="34" charset="0"/>
              </a:rPr>
              <a:t> eukaryote</a:t>
            </a:r>
            <a:r>
              <a:rPr lang="lt-LT" sz="1800" u="sng" dirty="0" smtClean="0">
                <a:latin typeface="Calibri" pitchFamily="34" charset="0"/>
              </a:rPr>
              <a:t>.</a:t>
            </a:r>
            <a:endParaRPr lang="en-US" sz="1800" dirty="0" smtClean="0">
              <a:latin typeface="Calibri" pitchFamily="34" charset="0"/>
            </a:endParaRPr>
          </a:p>
          <a:p>
            <a:r>
              <a:rPr lang="en-GB" sz="1800" dirty="0" smtClean="0">
                <a:latin typeface="Calibri" pitchFamily="34" charset="0"/>
              </a:rPr>
              <a:t>Contain DNR</a:t>
            </a:r>
            <a:r>
              <a:rPr lang="lt-LT" sz="1800" dirty="0" smtClean="0">
                <a:latin typeface="Calibri" pitchFamily="34" charset="0"/>
              </a:rPr>
              <a:t> - </a:t>
            </a:r>
            <a:r>
              <a:rPr lang="en-GB" sz="1800" u="sng" dirty="0" smtClean="0">
                <a:latin typeface="Calibri" pitchFamily="34" charset="0"/>
              </a:rPr>
              <a:t> prokaryote</a:t>
            </a:r>
            <a:r>
              <a:rPr lang="lt-LT" sz="1800" u="sng" dirty="0" smtClean="0">
                <a:latin typeface="Calibri" pitchFamily="34" charset="0"/>
              </a:rPr>
              <a:t> and </a:t>
            </a:r>
            <a:r>
              <a:rPr lang="en-GB" sz="1800" u="sng" dirty="0" smtClean="0">
                <a:latin typeface="Calibri" pitchFamily="34" charset="0"/>
              </a:rPr>
              <a:t>eukaryote</a:t>
            </a:r>
            <a:r>
              <a:rPr lang="lt-LT" sz="1800" u="sng" dirty="0" smtClean="0">
                <a:latin typeface="Calibri" pitchFamily="34" charset="0"/>
              </a:rPr>
              <a:t>.</a:t>
            </a:r>
            <a:endParaRPr lang="en-US" sz="1800" dirty="0" smtClean="0">
              <a:latin typeface="Calibri" pitchFamily="34" charset="0"/>
            </a:endParaRPr>
          </a:p>
          <a:p>
            <a:r>
              <a:rPr lang="en-GB" sz="1800" dirty="0" smtClean="0">
                <a:latin typeface="Calibri" pitchFamily="34" charset="0"/>
              </a:rPr>
              <a:t>DNR is visible </a:t>
            </a:r>
            <a:r>
              <a:rPr lang="en-GB" sz="1800" dirty="0" smtClean="0">
                <a:latin typeface="Calibri" pitchFamily="34" charset="0"/>
              </a:rPr>
              <a:t>as a </a:t>
            </a:r>
            <a:r>
              <a:rPr lang="en-GB" sz="1800" dirty="0" smtClean="0">
                <a:latin typeface="Calibri" pitchFamily="34" charset="0"/>
              </a:rPr>
              <a:t>long  irregularly </a:t>
            </a:r>
            <a:r>
              <a:rPr lang="en-GB" sz="1800" dirty="0" smtClean="0">
                <a:latin typeface="Calibri" pitchFamily="34" charset="0"/>
              </a:rPr>
              <a:t>shaped molecule</a:t>
            </a:r>
            <a:r>
              <a:rPr lang="lt-LT" sz="1800" dirty="0" smtClean="0">
                <a:latin typeface="Calibri" pitchFamily="34" charset="0"/>
              </a:rPr>
              <a:t> - </a:t>
            </a:r>
            <a:r>
              <a:rPr lang="en-GB" sz="1800" u="sng" dirty="0" smtClean="0">
                <a:latin typeface="Calibri" pitchFamily="34" charset="0"/>
              </a:rPr>
              <a:t> prokaryote</a:t>
            </a:r>
            <a:r>
              <a:rPr lang="lt-LT" sz="1800" u="sng" dirty="0" smtClean="0">
                <a:latin typeface="Calibri" pitchFamily="34" charset="0"/>
              </a:rPr>
              <a:t>.</a:t>
            </a:r>
            <a:endParaRPr lang="en-US" sz="1800" dirty="0" smtClean="0">
              <a:latin typeface="Calibri" pitchFamily="34" charset="0"/>
            </a:endParaRPr>
          </a:p>
          <a:p>
            <a:r>
              <a:rPr lang="en-GB" sz="1800" dirty="0" smtClean="0">
                <a:latin typeface="Calibri" pitchFamily="34" charset="0"/>
              </a:rPr>
              <a:t>DNR </a:t>
            </a:r>
            <a:r>
              <a:rPr lang="en-GB" sz="1800" dirty="0" smtClean="0">
                <a:latin typeface="Calibri" pitchFamily="34" charset="0"/>
              </a:rPr>
              <a:t>is packaged </a:t>
            </a:r>
            <a:r>
              <a:rPr lang="en-GB" sz="1800" dirty="0" smtClean="0">
                <a:latin typeface="Calibri" pitchFamily="34" charset="0"/>
              </a:rPr>
              <a:t>together with special </a:t>
            </a:r>
            <a:r>
              <a:rPr lang="en-GB" sz="1800" dirty="0" smtClean="0">
                <a:latin typeface="Calibri" pitchFamily="34" charset="0"/>
              </a:rPr>
              <a:t>proteins </a:t>
            </a:r>
            <a:r>
              <a:rPr lang="en-GB" sz="1800" dirty="0" smtClean="0">
                <a:latin typeface="Calibri" pitchFamily="34" charset="0"/>
              </a:rPr>
              <a:t>called chromosomes</a:t>
            </a:r>
            <a:r>
              <a:rPr lang="lt-LT" sz="1800" dirty="0" smtClean="0">
                <a:latin typeface="Calibri" pitchFamily="34" charset="0"/>
              </a:rPr>
              <a:t> - </a:t>
            </a:r>
            <a:r>
              <a:rPr lang="en-GB" sz="1800" u="sng" dirty="0" smtClean="0">
                <a:latin typeface="Calibri" pitchFamily="34" charset="0"/>
              </a:rPr>
              <a:t> eukaryote</a:t>
            </a:r>
            <a:r>
              <a:rPr lang="lt-LT" sz="1800" u="sng" dirty="0" smtClean="0">
                <a:latin typeface="Calibri" pitchFamily="34" charset="0"/>
              </a:rPr>
              <a:t>.</a:t>
            </a:r>
            <a:endParaRPr lang="en-US" sz="1800" dirty="0" smtClean="0">
              <a:latin typeface="Calibri" pitchFamily="34" charset="0"/>
            </a:endParaRPr>
          </a:p>
          <a:p>
            <a:r>
              <a:rPr lang="en-GB" sz="1800" dirty="0" smtClean="0">
                <a:latin typeface="Calibri" pitchFamily="34" charset="0"/>
              </a:rPr>
              <a:t>Specific number of chromosomes</a:t>
            </a:r>
            <a:r>
              <a:rPr lang="lt-LT" sz="1800" dirty="0" smtClean="0">
                <a:latin typeface="Calibri" pitchFamily="34" charset="0"/>
              </a:rPr>
              <a:t> - </a:t>
            </a:r>
            <a:r>
              <a:rPr lang="en-GB" sz="1800" u="sng" dirty="0" smtClean="0">
                <a:latin typeface="Calibri" pitchFamily="34" charset="0"/>
              </a:rPr>
              <a:t> eukaryote</a:t>
            </a:r>
            <a:r>
              <a:rPr lang="lt-LT" sz="1800" u="sng" dirty="0" smtClean="0">
                <a:latin typeface="Calibri" pitchFamily="34" charset="0"/>
              </a:rPr>
              <a:t>.</a:t>
            </a:r>
            <a:endParaRPr lang="en-US" sz="1800" dirty="0" smtClean="0">
              <a:latin typeface="Calibri" pitchFamily="34" charset="0"/>
            </a:endParaRPr>
          </a:p>
          <a:p>
            <a:r>
              <a:rPr lang="en-GB" sz="1800" dirty="0" smtClean="0">
                <a:latin typeface="Calibri" pitchFamily="34" charset="0"/>
              </a:rPr>
              <a:t>Cell membrane, cytoplasm and various organelles</a:t>
            </a:r>
            <a:r>
              <a:rPr lang="lt-LT" sz="1800" dirty="0" smtClean="0">
                <a:latin typeface="Calibri" pitchFamily="34" charset="0"/>
              </a:rPr>
              <a:t> - </a:t>
            </a:r>
            <a:r>
              <a:rPr lang="en-GB" sz="1800" u="sng" dirty="0" smtClean="0">
                <a:latin typeface="Calibri" pitchFamily="34" charset="0"/>
              </a:rPr>
              <a:t> prokaryote </a:t>
            </a:r>
            <a:r>
              <a:rPr lang="lt-LT" sz="1800" u="sng" dirty="0" smtClean="0">
                <a:latin typeface="Calibri" pitchFamily="34" charset="0"/>
              </a:rPr>
              <a:t> and </a:t>
            </a:r>
            <a:r>
              <a:rPr lang="en-GB" sz="1800" u="sng" dirty="0" smtClean="0">
                <a:latin typeface="Calibri" pitchFamily="34" charset="0"/>
              </a:rPr>
              <a:t>eukaryote</a:t>
            </a:r>
            <a:r>
              <a:rPr lang="lt-LT" sz="1800" u="sng" dirty="0" smtClean="0">
                <a:latin typeface="Calibri" pitchFamily="34" charset="0"/>
              </a:rPr>
              <a:t>.</a:t>
            </a:r>
            <a:endParaRPr lang="en-US" sz="1800" dirty="0" smtClean="0">
              <a:latin typeface="Calibri" pitchFamily="34" charset="0"/>
            </a:endParaRPr>
          </a:p>
          <a:p>
            <a:r>
              <a:rPr lang="en-GB" sz="1800" dirty="0" smtClean="0">
                <a:latin typeface="Calibri" pitchFamily="34" charset="0"/>
              </a:rPr>
              <a:t>Have r</a:t>
            </a:r>
            <a:r>
              <a:rPr lang="en-GB" sz="1800" dirty="0" smtClean="0">
                <a:latin typeface="Calibri" pitchFamily="34" charset="0"/>
              </a:rPr>
              <a:t>ibosome and make protein</a:t>
            </a:r>
            <a:r>
              <a:rPr lang="lt-LT" sz="1800" dirty="0" smtClean="0">
                <a:latin typeface="Calibri" pitchFamily="34" charset="0"/>
              </a:rPr>
              <a:t>s - </a:t>
            </a:r>
            <a:r>
              <a:rPr lang="en-GB" sz="1800" u="sng" dirty="0" smtClean="0">
                <a:latin typeface="Calibri" pitchFamily="34" charset="0"/>
              </a:rPr>
              <a:t>prokaryote </a:t>
            </a:r>
            <a:r>
              <a:rPr lang="lt-LT" sz="1800" u="sng" dirty="0" smtClean="0">
                <a:latin typeface="Calibri" pitchFamily="34" charset="0"/>
              </a:rPr>
              <a:t> and </a:t>
            </a:r>
            <a:r>
              <a:rPr lang="en-GB" sz="1800" u="sng" dirty="0" smtClean="0">
                <a:latin typeface="Calibri" pitchFamily="34" charset="0"/>
              </a:rPr>
              <a:t>eukaryote</a:t>
            </a:r>
            <a:r>
              <a:rPr lang="lt-LT" sz="1800" u="sng" dirty="0" smtClean="0">
                <a:latin typeface="Calibri" pitchFamily="34" charset="0"/>
              </a:rPr>
              <a:t>.</a:t>
            </a:r>
            <a:endParaRPr lang="en-US" sz="1800" u="sng" dirty="0" smtClean="0">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762000"/>
            <a:ext cx="4419600" cy="1066800"/>
          </a:xfrm>
        </p:spPr>
        <p:txBody>
          <a:bodyPr>
            <a:normAutofit/>
          </a:bodyPr>
          <a:lstStyle/>
          <a:p>
            <a:pPr algn="ctr"/>
            <a:r>
              <a:rPr lang="lt-LT" sz="3200" dirty="0" smtClean="0">
                <a:latin typeface="+mn-lt"/>
              </a:rPr>
              <a:t>Prokaryotic cell structure</a:t>
            </a:r>
            <a:endParaRPr lang="lt-LT" sz="3200" dirty="0">
              <a:latin typeface="+mn-lt"/>
            </a:endParaRPr>
          </a:p>
        </p:txBody>
      </p:sp>
      <p:pic>
        <p:nvPicPr>
          <p:cNvPr id="1026" name="Picture 2" descr="prokaryote"/>
          <p:cNvPicPr>
            <a:picLocks noChangeAspect="1" noChangeArrowheads="1"/>
          </p:cNvPicPr>
          <p:nvPr/>
        </p:nvPicPr>
        <p:blipFill>
          <a:blip r:embed="rId2" cstate="print"/>
          <a:srcRect/>
          <a:stretch>
            <a:fillRect/>
          </a:stretch>
        </p:blipFill>
        <p:spPr bwMode="auto">
          <a:xfrm>
            <a:off x="152400" y="1905000"/>
            <a:ext cx="4038600" cy="3706860"/>
          </a:xfrm>
          <a:prstGeom prst="rect">
            <a:avLst/>
          </a:prstGeom>
          <a:noFill/>
        </p:spPr>
      </p:pic>
      <p:sp>
        <p:nvSpPr>
          <p:cNvPr id="5" name="Rectangle 4"/>
          <p:cNvSpPr/>
          <p:nvPr/>
        </p:nvSpPr>
        <p:spPr>
          <a:xfrm>
            <a:off x="4343400" y="1828800"/>
            <a:ext cx="4572000" cy="4216539"/>
          </a:xfrm>
          <a:prstGeom prst="rect">
            <a:avLst/>
          </a:prstGeom>
        </p:spPr>
        <p:txBody>
          <a:bodyPr wrap="square">
            <a:spAutoFit/>
          </a:bodyPr>
          <a:lstStyle/>
          <a:p>
            <a:pPr>
              <a:spcBef>
                <a:spcPts val="600"/>
              </a:spcBef>
              <a:spcAft>
                <a:spcPts val="600"/>
              </a:spcAft>
              <a:buFont typeface="Arial" pitchFamily="34" charset="0"/>
              <a:buChar char="•"/>
            </a:pPr>
            <a:r>
              <a:rPr lang="en-US" sz="1600" dirty="0" smtClean="0"/>
              <a:t>The general size of a prokaryotic cell is about 1-2 um</a:t>
            </a:r>
            <a:r>
              <a:rPr lang="lt-LT" sz="1600" dirty="0" smtClean="0"/>
              <a:t>;</a:t>
            </a:r>
            <a:endParaRPr lang="en-US" sz="1600" dirty="0" smtClean="0"/>
          </a:p>
          <a:p>
            <a:pPr>
              <a:spcBef>
                <a:spcPts val="600"/>
              </a:spcBef>
              <a:spcAft>
                <a:spcPts val="600"/>
              </a:spcAft>
              <a:buFont typeface="Arial" pitchFamily="34" charset="0"/>
              <a:buChar char="•"/>
            </a:pPr>
            <a:r>
              <a:rPr lang="en-US" sz="1600" dirty="0" smtClean="0"/>
              <a:t>Membrane bound organelles are absent</a:t>
            </a:r>
            <a:r>
              <a:rPr lang="lt-LT" sz="1600" dirty="0" smtClean="0"/>
              <a:t>;</a:t>
            </a:r>
            <a:endParaRPr lang="en-US" sz="1600" dirty="0" smtClean="0"/>
          </a:p>
          <a:p>
            <a:pPr>
              <a:spcBef>
                <a:spcPts val="600"/>
              </a:spcBef>
              <a:spcAft>
                <a:spcPts val="600"/>
              </a:spcAft>
              <a:buFont typeface="Arial" pitchFamily="34" charset="0"/>
              <a:buChar char="•"/>
            </a:pPr>
            <a:r>
              <a:rPr lang="en-US" sz="1600" dirty="0" smtClean="0"/>
              <a:t>There is no true nucleus with a nuclear membrane</a:t>
            </a:r>
            <a:r>
              <a:rPr lang="lt-LT" sz="1600" dirty="0" smtClean="0"/>
              <a:t>;</a:t>
            </a:r>
            <a:endParaRPr lang="en-US" sz="1600" dirty="0" smtClean="0"/>
          </a:p>
          <a:p>
            <a:pPr>
              <a:spcBef>
                <a:spcPts val="600"/>
              </a:spcBef>
              <a:spcAft>
                <a:spcPts val="600"/>
              </a:spcAft>
              <a:buFont typeface="Arial" pitchFamily="34" charset="0"/>
              <a:buChar char="•"/>
            </a:pPr>
            <a:r>
              <a:rPr lang="en-US" sz="1600" dirty="0" smtClean="0"/>
              <a:t>The ribosome's are smaller </a:t>
            </a:r>
            <a:r>
              <a:rPr lang="en-US" sz="1600" dirty="0" smtClean="0"/>
              <a:t>than those of  </a:t>
            </a:r>
            <a:r>
              <a:rPr lang="en-US" sz="1600" dirty="0" smtClean="0"/>
              <a:t>eukaryotic cells</a:t>
            </a:r>
            <a:r>
              <a:rPr lang="lt-LT" sz="1600" dirty="0" smtClean="0"/>
              <a:t>;</a:t>
            </a:r>
            <a:endParaRPr lang="en-US" sz="1600" dirty="0" smtClean="0"/>
          </a:p>
          <a:p>
            <a:pPr>
              <a:spcBef>
                <a:spcPts val="600"/>
              </a:spcBef>
              <a:spcAft>
                <a:spcPts val="600"/>
              </a:spcAft>
              <a:buFont typeface="Arial" pitchFamily="34" charset="0"/>
              <a:buChar char="•"/>
            </a:pPr>
            <a:r>
              <a:rPr lang="en-US" sz="1600" dirty="0" smtClean="0"/>
              <a:t>The slime capsule is used as a means of attachment to a surface</a:t>
            </a:r>
            <a:r>
              <a:rPr lang="lt-LT" sz="1600" dirty="0" smtClean="0"/>
              <a:t>.</a:t>
            </a:r>
            <a:endParaRPr lang="en-US" sz="1600" dirty="0" smtClean="0"/>
          </a:p>
          <a:p>
            <a:pPr>
              <a:spcBef>
                <a:spcPts val="600"/>
              </a:spcBef>
              <a:spcAft>
                <a:spcPts val="600"/>
              </a:spcAft>
              <a:buFont typeface="Arial" pitchFamily="34" charset="0"/>
              <a:buChar char="•"/>
            </a:pPr>
            <a:r>
              <a:rPr lang="en-US" sz="1600" dirty="0" smtClean="0"/>
              <a:t>Only flagellate bacteria have the flagellum</a:t>
            </a:r>
            <a:r>
              <a:rPr lang="lt-LT" sz="1600" dirty="0" smtClean="0"/>
              <a:t>;</a:t>
            </a:r>
            <a:endParaRPr lang="en-US" sz="1600" dirty="0" smtClean="0"/>
          </a:p>
          <a:p>
            <a:pPr>
              <a:spcBef>
                <a:spcPts val="600"/>
              </a:spcBef>
              <a:spcAft>
                <a:spcPts val="600"/>
              </a:spcAft>
              <a:buFont typeface="Arial" pitchFamily="34" charset="0"/>
              <a:buChar char="•"/>
            </a:pPr>
            <a:r>
              <a:rPr lang="en-US" sz="1600" dirty="0" smtClean="0"/>
              <a:t>Plasmids are very small circular pieces of DNA that </a:t>
            </a:r>
            <a:r>
              <a:rPr lang="en-US" sz="1600" dirty="0" smtClean="0"/>
              <a:t>may be </a:t>
            </a:r>
            <a:r>
              <a:rPr lang="en-US" sz="1600" dirty="0" smtClean="0"/>
              <a:t>transferred from one bacteria to another.</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152400" y="962799"/>
            <a:ext cx="88392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b="1" i="0" u="none" strike="noStrike" cap="none" normalizeH="0" baseline="0" dirty="0" smtClean="0">
                <a:ln>
                  <a:noFill/>
                </a:ln>
                <a:solidFill>
                  <a:srgbClr val="000000"/>
                </a:solidFill>
                <a:effectLst/>
                <a:cs typeface="Arial" pitchFamily="34" charset="0"/>
              </a:rPr>
              <a:t>Cell Wall:</a:t>
            </a:r>
            <a:endParaRPr kumimoji="0" lang="lt-LT"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b="0" i="0" u="none" strike="noStrike" cap="none" normalizeH="0" baseline="0" dirty="0" smtClean="0">
                <a:ln>
                  <a:noFill/>
                </a:ln>
                <a:solidFill>
                  <a:srgbClr val="000000"/>
                </a:solidFill>
                <a:effectLst/>
                <a:cs typeface="Arial" pitchFamily="34" charset="0"/>
              </a:rPr>
              <a:t>Made of a murein (not cellulose), which is a glycoprotein or peptidoglycan (i.e. a protein/carbohydrate complex). </a:t>
            </a:r>
            <a:endParaRPr kumimoji="0" lang="lt-LT"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b="1" i="0" u="none" strike="noStrike" cap="none" normalizeH="0" baseline="0" dirty="0" smtClean="0">
                <a:ln>
                  <a:noFill/>
                </a:ln>
                <a:solidFill>
                  <a:srgbClr val="000000"/>
                </a:solidFill>
                <a:effectLst/>
                <a:cs typeface="Arial" pitchFamily="34" charset="0"/>
              </a:rPr>
              <a:t>Plasma membrane:</a:t>
            </a:r>
            <a:endParaRPr kumimoji="0" lang="lt-LT"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b="0" i="0" u="none" strike="noStrike" cap="none" normalizeH="0" baseline="0" dirty="0" smtClean="0">
                <a:ln>
                  <a:noFill/>
                </a:ln>
                <a:solidFill>
                  <a:srgbClr val="000000"/>
                </a:solidFill>
                <a:effectLst/>
                <a:cs typeface="Arial" pitchFamily="34" charset="0"/>
              </a:rPr>
              <a:t>Controls the entry and exit of substances, pumping some of them in by active transport.</a:t>
            </a:r>
            <a:endParaRPr kumimoji="0" lang="lt-LT"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b="1" i="0" u="none" strike="noStrike" cap="none" normalizeH="0" baseline="0" dirty="0" smtClean="0">
                <a:ln>
                  <a:noFill/>
                </a:ln>
                <a:solidFill>
                  <a:srgbClr val="000000"/>
                </a:solidFill>
                <a:effectLst/>
                <a:cs typeface="Arial" pitchFamily="34" charset="0"/>
              </a:rPr>
              <a:t>Cytoplasm:</a:t>
            </a:r>
            <a:endParaRPr kumimoji="0" lang="lt-LT"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b="0" i="0" u="none" strike="noStrike" cap="none" normalizeH="0" baseline="0" dirty="0" smtClean="0">
                <a:ln>
                  <a:noFill/>
                </a:ln>
                <a:solidFill>
                  <a:srgbClr val="000000"/>
                </a:solidFill>
                <a:effectLst/>
                <a:cs typeface="Arial" pitchFamily="34" charset="0"/>
              </a:rPr>
              <a:t>Contains all the enzymes needed for all metabolic reactions, since there are no organelles.</a:t>
            </a:r>
            <a:endParaRPr kumimoji="0" lang="lt-LT"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b="1" i="0" u="none" strike="noStrike" cap="none" normalizeH="0" baseline="0" dirty="0" smtClean="0">
                <a:ln>
                  <a:noFill/>
                </a:ln>
                <a:solidFill>
                  <a:srgbClr val="000000"/>
                </a:solidFill>
                <a:effectLst/>
                <a:cs typeface="Arial" pitchFamily="34" charset="0"/>
              </a:rPr>
              <a:t>Ribosome:</a:t>
            </a:r>
            <a:endParaRPr kumimoji="0" lang="lt-LT"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b="0" i="0" u="none" strike="noStrike" cap="none" normalizeH="0" baseline="0" dirty="0" smtClean="0">
                <a:ln>
                  <a:noFill/>
                </a:ln>
                <a:solidFill>
                  <a:srgbClr val="000000"/>
                </a:solidFill>
                <a:effectLst/>
                <a:cs typeface="Arial" pitchFamily="34" charset="0"/>
              </a:rPr>
              <a:t>The smaller (70 S) type are all free in the cytoplasm, not attached to membranes (like RER). They are used in protein synthesis which is part of gene expression.</a:t>
            </a:r>
            <a:endParaRPr kumimoji="0" lang="lt-LT"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b="1" i="0" u="none" strike="noStrike" cap="none" normalizeH="0" baseline="0" dirty="0" smtClean="0">
                <a:ln>
                  <a:noFill/>
                </a:ln>
                <a:solidFill>
                  <a:srgbClr val="000000"/>
                </a:solidFill>
                <a:effectLst/>
                <a:cs typeface="Arial" pitchFamily="34" charset="0"/>
              </a:rPr>
              <a:t>Nucleoid:</a:t>
            </a:r>
            <a:endParaRPr kumimoji="0" lang="lt-LT"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b="0" i="0" u="none" strike="noStrike" cap="none" normalizeH="0" baseline="0" dirty="0" smtClean="0">
                <a:ln>
                  <a:noFill/>
                </a:ln>
                <a:solidFill>
                  <a:srgbClr val="000000"/>
                </a:solidFill>
                <a:effectLst/>
                <a:cs typeface="Arial" pitchFamily="34" charset="0"/>
              </a:rPr>
              <a:t>Is the region of the cytoplasm that contains DNA. It is not surrounded by a nuclear membrane. DNA is always a closed loop (i.e. a circular), and not associated with any proteins to form chromatin.</a:t>
            </a:r>
            <a:endParaRPr kumimoji="0" lang="lt-LT"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b="1" i="0" u="none" strike="noStrike" cap="none" normalizeH="0" baseline="0" dirty="0" smtClean="0">
                <a:ln>
                  <a:noFill/>
                </a:ln>
                <a:solidFill>
                  <a:srgbClr val="000000"/>
                </a:solidFill>
                <a:effectLst/>
                <a:cs typeface="Arial" pitchFamily="34" charset="0"/>
              </a:rPr>
              <a:t>Flagella:</a:t>
            </a:r>
            <a:endParaRPr kumimoji="0" lang="lt-LT"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b="0" i="0" u="none" strike="noStrike" cap="none" normalizeH="0" baseline="0" dirty="0" smtClean="0">
                <a:ln>
                  <a:noFill/>
                </a:ln>
                <a:solidFill>
                  <a:srgbClr val="000000"/>
                </a:solidFill>
                <a:effectLst/>
                <a:cs typeface="Arial" pitchFamily="34" charset="0"/>
              </a:rPr>
              <a:t>These long thread like attachments are generally considered to be for movement.</a:t>
            </a:r>
            <a:endParaRPr kumimoji="0" lang="lt-LT"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sz="1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33400"/>
            <a:ext cx="8077200" cy="5940088"/>
          </a:xfrm>
          <a:prstGeom prst="rect">
            <a:avLst/>
          </a:prstGeom>
        </p:spPr>
        <p:txBody>
          <a:bodyPr wrap="square">
            <a:spAutoFit/>
          </a:bodyPr>
          <a:lstStyle/>
          <a:p>
            <a:pPr lvl="0" eaLnBrk="0" fontAlgn="base" hangingPunct="0">
              <a:spcBef>
                <a:spcPct val="0"/>
              </a:spcBef>
              <a:spcAft>
                <a:spcPct val="0"/>
              </a:spcAft>
            </a:pPr>
            <a:r>
              <a:rPr lang="lt-LT" sz="2000" b="1" dirty="0" smtClean="0">
                <a:solidFill>
                  <a:srgbClr val="000000"/>
                </a:solidFill>
                <a:cs typeface="Arial" pitchFamily="34" charset="0"/>
              </a:rPr>
              <a:t>Pili:</a:t>
            </a:r>
            <a:endParaRPr lang="lt-LT" sz="2000" dirty="0" smtClean="0">
              <a:cs typeface="Arial" pitchFamily="34" charset="0"/>
            </a:endParaRPr>
          </a:p>
          <a:p>
            <a:pPr lvl="0" eaLnBrk="0" fontAlgn="base" hangingPunct="0">
              <a:spcBef>
                <a:spcPct val="0"/>
              </a:spcBef>
              <a:spcAft>
                <a:spcPct val="0"/>
              </a:spcAft>
            </a:pPr>
            <a:r>
              <a:rPr lang="lt-LT" sz="2000" dirty="0" smtClean="0">
                <a:solidFill>
                  <a:srgbClr val="000000"/>
                </a:solidFill>
                <a:cs typeface="Arial" pitchFamily="34" charset="0"/>
              </a:rPr>
              <a:t>These thread like projections are usually more numerous than the flagella. They are associated with different types of attachment. In some cases they are involved in the transfer of DNA in a process called conjugation or alternatively as a means of preventing phagocytosis.</a:t>
            </a:r>
            <a:endParaRPr lang="lt-LT" sz="2000" dirty="0" smtClean="0">
              <a:cs typeface="Arial" pitchFamily="34" charset="0"/>
            </a:endParaRPr>
          </a:p>
          <a:p>
            <a:pPr lvl="0" eaLnBrk="0" fontAlgn="base" hangingPunct="0">
              <a:spcBef>
                <a:spcPct val="0"/>
              </a:spcBef>
              <a:spcAft>
                <a:spcPct val="0"/>
              </a:spcAft>
            </a:pPr>
            <a:r>
              <a:rPr lang="lt-LT" sz="2000" b="1" dirty="0" smtClean="0">
                <a:solidFill>
                  <a:srgbClr val="000000"/>
                </a:solidFill>
                <a:cs typeface="Arial" pitchFamily="34" charset="0"/>
              </a:rPr>
              <a:t>Slime Capsule:</a:t>
            </a:r>
            <a:endParaRPr lang="lt-LT" sz="2000" dirty="0" smtClean="0">
              <a:cs typeface="Arial" pitchFamily="34" charset="0"/>
            </a:endParaRPr>
          </a:p>
          <a:p>
            <a:pPr lvl="0" eaLnBrk="0" fontAlgn="base" hangingPunct="0">
              <a:spcBef>
                <a:spcPct val="0"/>
              </a:spcBef>
              <a:spcAft>
                <a:spcPct val="0"/>
              </a:spcAft>
            </a:pPr>
            <a:r>
              <a:rPr lang="lt-LT" sz="2000" dirty="0" smtClean="0">
                <a:solidFill>
                  <a:srgbClr val="000000"/>
                </a:solidFill>
                <a:cs typeface="Arial" pitchFamily="34" charset="0"/>
              </a:rPr>
              <a:t>A thick polysaccharide layer outside of the cell wall, like the glycocalyx of eukaryotes. Used for sticking cells together, as a food reserve, as protection against desiccation and chemicals, and as protection against phagocytosis. In some species the capsules of many cells in a colony fuse together forming a mass of sticky cells called a biofilm. Dental plaque is an example of a biofilm.</a:t>
            </a:r>
            <a:endParaRPr lang="lt-LT" sz="2000" dirty="0" smtClean="0">
              <a:cs typeface="Arial" pitchFamily="34" charset="0"/>
            </a:endParaRPr>
          </a:p>
          <a:p>
            <a:pPr lvl="0" eaLnBrk="0" fontAlgn="base" hangingPunct="0">
              <a:spcBef>
                <a:spcPct val="0"/>
              </a:spcBef>
              <a:spcAft>
                <a:spcPct val="0"/>
              </a:spcAft>
            </a:pPr>
            <a:r>
              <a:rPr lang="lt-LT" sz="2000" b="1" dirty="0" smtClean="0">
                <a:solidFill>
                  <a:srgbClr val="000000"/>
                </a:solidFill>
                <a:cs typeface="Arial" pitchFamily="34" charset="0"/>
              </a:rPr>
              <a:t>Plasmids:</a:t>
            </a:r>
            <a:endParaRPr lang="lt-LT" sz="2000" dirty="0" smtClean="0">
              <a:cs typeface="Arial" pitchFamily="34" charset="0"/>
            </a:endParaRPr>
          </a:p>
          <a:p>
            <a:pPr lvl="0" eaLnBrk="0" fontAlgn="base" hangingPunct="0">
              <a:spcBef>
                <a:spcPct val="0"/>
              </a:spcBef>
              <a:spcAft>
                <a:spcPct val="0"/>
              </a:spcAft>
              <a:buFontTx/>
              <a:buChar char="•"/>
            </a:pPr>
            <a:r>
              <a:rPr lang="lt-LT" sz="2000" dirty="0" smtClean="0">
                <a:solidFill>
                  <a:srgbClr val="000000"/>
                </a:solidFill>
                <a:cs typeface="Arial" pitchFamily="34" charset="0"/>
              </a:rPr>
              <a:t>Extra-nucleoid DNA of up to 400 kilobase pairs. Plasmids can self-replicate particularly before binary fission.</a:t>
            </a:r>
            <a:endParaRPr lang="lt-LT" sz="2000" dirty="0" smtClean="0">
              <a:solidFill>
                <a:srgbClr val="333333"/>
              </a:solidFill>
              <a:cs typeface="Arial" pitchFamily="34" charset="0"/>
            </a:endParaRPr>
          </a:p>
          <a:p>
            <a:pPr lvl="0" eaLnBrk="0" fontAlgn="base" hangingPunct="0">
              <a:spcBef>
                <a:spcPct val="0"/>
              </a:spcBef>
              <a:spcAft>
                <a:spcPct val="0"/>
              </a:spcAft>
              <a:buFontTx/>
              <a:buChar char="•"/>
            </a:pPr>
            <a:r>
              <a:rPr lang="lt-LT" sz="2000" dirty="0" smtClean="0">
                <a:solidFill>
                  <a:srgbClr val="000000"/>
                </a:solidFill>
                <a:cs typeface="Arial" pitchFamily="34" charset="0"/>
              </a:rPr>
              <a:t>They are associated with conjunction which is horizontal gene transfer.</a:t>
            </a:r>
            <a:endParaRPr lang="lt-LT" sz="2000" dirty="0" smtClean="0">
              <a:solidFill>
                <a:srgbClr val="333333"/>
              </a:solidFill>
              <a:cs typeface="Arial" pitchFamily="34" charset="0"/>
            </a:endParaRPr>
          </a:p>
          <a:p>
            <a:pPr lvl="0" eaLnBrk="0" fontAlgn="base" hangingPunct="0">
              <a:spcBef>
                <a:spcPct val="0"/>
              </a:spcBef>
              <a:spcAft>
                <a:spcPct val="0"/>
              </a:spcAft>
              <a:buFontTx/>
              <a:buChar char="•"/>
            </a:pPr>
            <a:r>
              <a:rPr lang="lt-LT" sz="2000" dirty="0" smtClean="0">
                <a:solidFill>
                  <a:srgbClr val="000000"/>
                </a:solidFill>
                <a:cs typeface="Arial" pitchFamily="34" charset="0"/>
              </a:rPr>
              <a:t>It is normal to find at least one anti-biotic resistance gene within a plasmid. </a:t>
            </a:r>
            <a:endParaRPr lang="lt-LT" sz="2000" dirty="0" smtClean="0">
              <a:solidFill>
                <a:srgbClr val="333333"/>
              </a:solidFill>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rmAutofit/>
          </a:bodyPr>
          <a:lstStyle/>
          <a:p>
            <a:r>
              <a:rPr lang="lt-LT" sz="3200" dirty="0" smtClean="0">
                <a:latin typeface="+mn-lt"/>
              </a:rPr>
              <a:t>Eucaryotic (animal) cell structure</a:t>
            </a:r>
            <a:endParaRPr lang="lt-LT" sz="3200" dirty="0">
              <a:latin typeface="+mn-lt"/>
            </a:endParaRPr>
          </a:p>
        </p:txBody>
      </p:sp>
      <p:pic>
        <p:nvPicPr>
          <p:cNvPr id="16386" name="Picture 2" descr="http://click4biology.info/c4b/2/Pic2.3/eukaryotic.gif"/>
          <p:cNvPicPr>
            <a:picLocks noChangeAspect="1" noChangeArrowheads="1"/>
          </p:cNvPicPr>
          <p:nvPr/>
        </p:nvPicPr>
        <p:blipFill>
          <a:blip r:embed="rId2" cstate="print"/>
          <a:srcRect/>
          <a:stretch>
            <a:fillRect/>
          </a:stretch>
        </p:blipFill>
        <p:spPr bwMode="auto">
          <a:xfrm>
            <a:off x="609600" y="2514600"/>
            <a:ext cx="3337225" cy="3048000"/>
          </a:xfrm>
          <a:prstGeom prst="rect">
            <a:avLst/>
          </a:prstGeom>
          <a:noFill/>
        </p:spPr>
      </p:pic>
      <p:sp>
        <p:nvSpPr>
          <p:cNvPr id="5" name="Rectangle 4"/>
          <p:cNvSpPr/>
          <p:nvPr/>
        </p:nvSpPr>
        <p:spPr>
          <a:xfrm>
            <a:off x="4343400" y="2362200"/>
            <a:ext cx="4572000" cy="3170099"/>
          </a:xfrm>
          <a:prstGeom prst="rect">
            <a:avLst/>
          </a:prstGeom>
        </p:spPr>
        <p:txBody>
          <a:bodyPr>
            <a:spAutoFit/>
          </a:bodyPr>
          <a:lstStyle/>
          <a:p>
            <a:pPr>
              <a:spcBef>
                <a:spcPts val="600"/>
              </a:spcBef>
              <a:spcAft>
                <a:spcPts val="600"/>
              </a:spcAft>
              <a:buFont typeface="Arial" pitchFamily="34" charset="0"/>
              <a:buChar char="•"/>
            </a:pPr>
            <a:r>
              <a:rPr lang="lt-LT" sz="2000" dirty="0" smtClean="0"/>
              <a:t> N:Nucleus</a:t>
            </a:r>
          </a:p>
          <a:p>
            <a:pPr>
              <a:spcBef>
                <a:spcPts val="600"/>
              </a:spcBef>
              <a:spcAft>
                <a:spcPts val="600"/>
              </a:spcAft>
              <a:buFont typeface="Arial" pitchFamily="34" charset="0"/>
              <a:buChar char="•"/>
            </a:pPr>
            <a:r>
              <a:rPr lang="lt-LT" sz="2000" dirty="0" smtClean="0"/>
              <a:t> PM: plasma membrane</a:t>
            </a:r>
          </a:p>
          <a:p>
            <a:pPr>
              <a:spcBef>
                <a:spcPts val="600"/>
              </a:spcBef>
              <a:spcAft>
                <a:spcPts val="600"/>
              </a:spcAft>
              <a:buFont typeface="Arial" pitchFamily="34" charset="0"/>
              <a:buChar char="•"/>
            </a:pPr>
            <a:r>
              <a:rPr lang="lt-LT" sz="2000" dirty="0" smtClean="0"/>
              <a:t> M: mitochondria</a:t>
            </a:r>
          </a:p>
          <a:p>
            <a:pPr>
              <a:spcBef>
                <a:spcPts val="600"/>
              </a:spcBef>
              <a:spcAft>
                <a:spcPts val="600"/>
              </a:spcAft>
              <a:buFont typeface="Arial" pitchFamily="34" charset="0"/>
              <a:buChar char="•"/>
            </a:pPr>
            <a:r>
              <a:rPr lang="lt-LT" sz="2000" dirty="0" smtClean="0"/>
              <a:t> rER: Rough endoplasmic reticulum</a:t>
            </a:r>
          </a:p>
          <a:p>
            <a:pPr>
              <a:spcBef>
                <a:spcPts val="600"/>
              </a:spcBef>
              <a:spcAft>
                <a:spcPts val="600"/>
              </a:spcAft>
              <a:buFont typeface="Arial" pitchFamily="34" charset="0"/>
              <a:buChar char="•"/>
            </a:pPr>
            <a:r>
              <a:rPr lang="lt-LT" sz="2000" dirty="0" smtClean="0"/>
              <a:t> GA: Golgi apparatus</a:t>
            </a:r>
          </a:p>
          <a:p>
            <a:pPr>
              <a:spcBef>
                <a:spcPts val="600"/>
              </a:spcBef>
              <a:spcAft>
                <a:spcPts val="600"/>
              </a:spcAft>
              <a:buFont typeface="Arial" pitchFamily="34" charset="0"/>
              <a:buChar char="•"/>
            </a:pPr>
            <a:r>
              <a:rPr lang="lt-LT" sz="2000" dirty="0" smtClean="0"/>
              <a:t> L: Lysosome</a:t>
            </a:r>
          </a:p>
          <a:p>
            <a:pPr>
              <a:spcBef>
                <a:spcPts val="600"/>
              </a:spcBef>
              <a:spcAft>
                <a:spcPts val="600"/>
              </a:spcAft>
              <a:buFont typeface="Arial" pitchFamily="34" charset="0"/>
              <a:buChar char="•"/>
            </a:pPr>
            <a:r>
              <a:rPr lang="lt-LT" sz="2000" dirty="0" smtClean="0"/>
              <a:t> MV: Microvilli</a:t>
            </a:r>
            <a:endParaRPr lang="lt-LT"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819400" y="2438400"/>
            <a:ext cx="5867400"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600"/>
              </a:spcBef>
              <a:spcAft>
                <a:spcPts val="600"/>
              </a:spcAft>
              <a:buClrTx/>
              <a:buSzTx/>
              <a:buFontTx/>
              <a:buNone/>
              <a:tabLst/>
            </a:pPr>
            <a:r>
              <a:rPr kumimoji="0" lang="lt-LT" sz="2000" b="0" i="0" u="none" strike="noStrike" cap="none" normalizeH="0" baseline="0" dirty="0" smtClean="0">
                <a:ln>
                  <a:noFill/>
                </a:ln>
                <a:solidFill>
                  <a:srgbClr val="000000"/>
                </a:solidFill>
                <a:effectLst/>
                <a:cs typeface="Arial" pitchFamily="34" charset="0"/>
              </a:rPr>
              <a:t> </a:t>
            </a:r>
            <a:endParaRPr kumimoji="0" lang="lt-LT"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ts val="600"/>
              </a:spcBef>
              <a:spcAft>
                <a:spcPts val="600"/>
              </a:spcAft>
              <a:buClrTx/>
              <a:buSzTx/>
              <a:buFontTx/>
              <a:buChar char="•"/>
              <a:tabLst/>
            </a:pPr>
            <a:r>
              <a:rPr kumimoji="0" lang="lt-LT" sz="2000" b="0" i="0" u="none" strike="noStrike" cap="none" normalizeH="0" baseline="0" dirty="0" smtClean="0">
                <a:ln>
                  <a:noFill/>
                </a:ln>
                <a:solidFill>
                  <a:srgbClr val="000000"/>
                </a:solidFill>
                <a:effectLst/>
                <a:cs typeface="Arial" pitchFamily="34" charset="0"/>
              </a:rPr>
              <a:t>The nucleus has a double membrane with pores(NP).</a:t>
            </a:r>
            <a:endParaRPr kumimoji="0" lang="lt-LT" sz="2000" b="0" i="0" u="none" strike="noStrike" cap="none" normalizeH="0" baseline="0" dirty="0" smtClean="0">
              <a:ln>
                <a:noFill/>
              </a:ln>
              <a:solidFill>
                <a:srgbClr val="333333"/>
              </a:solidFill>
              <a:effectLst/>
              <a:cs typeface="Arial" pitchFamily="34" charset="0"/>
            </a:endParaRPr>
          </a:p>
          <a:p>
            <a:pPr marL="0" marR="0" lvl="0" indent="0" algn="l" defTabSz="914400" rtl="0" eaLnBrk="0" fontAlgn="base" latinLnBrk="0" hangingPunct="0">
              <a:lnSpc>
                <a:spcPct val="100000"/>
              </a:lnSpc>
              <a:spcBef>
                <a:spcPts val="600"/>
              </a:spcBef>
              <a:spcAft>
                <a:spcPts val="600"/>
              </a:spcAft>
              <a:buClrTx/>
              <a:buSzTx/>
              <a:buFontTx/>
              <a:buChar char="•"/>
              <a:tabLst/>
            </a:pPr>
            <a:r>
              <a:rPr kumimoji="0" lang="lt-LT" sz="2000" b="0" i="0" u="none" strike="noStrike" cap="none" normalizeH="0" baseline="0" dirty="0" smtClean="0">
                <a:ln>
                  <a:noFill/>
                </a:ln>
                <a:solidFill>
                  <a:srgbClr val="000000"/>
                </a:solidFill>
                <a:effectLst/>
                <a:cs typeface="Arial" pitchFamily="34" charset="0"/>
              </a:rPr>
              <a:t>The nucleus controls the </a:t>
            </a:r>
            <a:r>
              <a:rPr kumimoji="0" lang="lt-LT" sz="2000" b="0" i="0" u="none" strike="noStrike" cap="none" normalizeH="0" baseline="0" dirty="0" smtClean="0">
                <a:ln>
                  <a:noFill/>
                </a:ln>
                <a:solidFill>
                  <a:srgbClr val="000000"/>
                </a:solidFill>
                <a:effectLst/>
                <a:cs typeface="Arial" pitchFamily="34" charset="0"/>
              </a:rPr>
              <a:t>cell</a:t>
            </a:r>
            <a:r>
              <a:rPr kumimoji="0" lang="en-US" sz="2000" b="0" i="0" u="none" strike="noStrike" cap="none" normalizeH="0" baseline="0" dirty="0" smtClean="0">
                <a:ln>
                  <a:noFill/>
                </a:ln>
                <a:solidFill>
                  <a:srgbClr val="000000"/>
                </a:solidFill>
                <a:effectLst/>
                <a:cs typeface="Arial" pitchFamily="34" charset="0"/>
              </a:rPr>
              <a:t>’</a:t>
            </a:r>
            <a:r>
              <a:rPr kumimoji="0" lang="lt-LT" sz="2000" b="0" i="0" u="none" strike="noStrike" cap="none" normalizeH="0" baseline="0" dirty="0" smtClean="0">
                <a:ln>
                  <a:noFill/>
                </a:ln>
                <a:solidFill>
                  <a:srgbClr val="000000"/>
                </a:solidFill>
                <a:effectLst/>
                <a:cs typeface="Arial" pitchFamily="34" charset="0"/>
              </a:rPr>
              <a:t>s </a:t>
            </a:r>
            <a:r>
              <a:rPr kumimoji="0" lang="lt-LT" sz="2000" b="0" i="0" u="none" strike="noStrike" cap="none" normalizeH="0" baseline="0" dirty="0" smtClean="0">
                <a:ln>
                  <a:noFill/>
                </a:ln>
                <a:solidFill>
                  <a:srgbClr val="000000"/>
                </a:solidFill>
                <a:effectLst/>
                <a:cs typeface="Arial" pitchFamily="34" charset="0"/>
              </a:rPr>
              <a:t>functions through the expression of genes.</a:t>
            </a:r>
            <a:endParaRPr kumimoji="0" lang="lt-LT" sz="2000" b="0" i="0" u="none" strike="noStrike" cap="none" normalizeH="0" baseline="0" dirty="0" smtClean="0">
              <a:ln>
                <a:noFill/>
              </a:ln>
              <a:solidFill>
                <a:srgbClr val="333333"/>
              </a:solidFill>
              <a:effectLst/>
              <a:cs typeface="Arial" pitchFamily="34" charset="0"/>
            </a:endParaRPr>
          </a:p>
          <a:p>
            <a:pPr marL="0" marR="0" lvl="0" indent="0" algn="l" defTabSz="914400" rtl="0" eaLnBrk="0" fontAlgn="base" latinLnBrk="0" hangingPunct="0">
              <a:lnSpc>
                <a:spcPct val="100000"/>
              </a:lnSpc>
              <a:spcBef>
                <a:spcPts val="600"/>
              </a:spcBef>
              <a:spcAft>
                <a:spcPts val="600"/>
              </a:spcAft>
              <a:buClrTx/>
              <a:buSzTx/>
              <a:buFontTx/>
              <a:buChar char="•"/>
              <a:tabLst/>
            </a:pPr>
            <a:r>
              <a:rPr kumimoji="0" lang="lt-LT" sz="2000" b="0" i="0" u="none" strike="noStrike" cap="none" normalizeH="0" baseline="0" dirty="0" smtClean="0">
                <a:ln>
                  <a:noFill/>
                </a:ln>
                <a:solidFill>
                  <a:srgbClr val="000000"/>
                </a:solidFill>
                <a:effectLst/>
                <a:cs typeface="Arial" pitchFamily="34" charset="0"/>
              </a:rPr>
              <a:t>Some cells are multi nucleated such as the muscle fibre.</a:t>
            </a:r>
            <a:endParaRPr kumimoji="0" lang="lt-LT" sz="2000" b="0" i="0" u="none" strike="noStrike" cap="none" normalizeH="0" baseline="0" dirty="0" smtClean="0">
              <a:ln>
                <a:noFill/>
              </a:ln>
              <a:solidFill>
                <a:srgbClr val="333333"/>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sz="9300" b="0" i="0" u="none" strike="noStrike" cap="none" normalizeH="0" baseline="0" dirty="0" smtClean="0">
              <a:ln>
                <a:noFill/>
              </a:ln>
              <a:solidFill>
                <a:srgbClr val="000000"/>
              </a:solidFill>
              <a:effectLst/>
              <a:cs typeface="Arial" pitchFamily="34" charset="0"/>
            </a:endParaRPr>
          </a:p>
        </p:txBody>
      </p:sp>
      <p:pic>
        <p:nvPicPr>
          <p:cNvPr id="18434" name="Picture 2" descr="nucleus"/>
          <p:cNvPicPr>
            <a:picLocks noChangeAspect="1" noChangeArrowheads="1"/>
          </p:cNvPicPr>
          <p:nvPr/>
        </p:nvPicPr>
        <p:blipFill>
          <a:blip r:embed="rId2" cstate="print"/>
          <a:srcRect/>
          <a:stretch>
            <a:fillRect/>
          </a:stretch>
        </p:blipFill>
        <p:spPr bwMode="auto">
          <a:xfrm>
            <a:off x="457200" y="2819400"/>
            <a:ext cx="2106069" cy="2133600"/>
          </a:xfrm>
          <a:prstGeom prst="rect">
            <a:avLst/>
          </a:prstGeom>
          <a:noFill/>
        </p:spPr>
      </p:pic>
      <p:sp>
        <p:nvSpPr>
          <p:cNvPr id="6" name="Rectangle 5"/>
          <p:cNvSpPr/>
          <p:nvPr/>
        </p:nvSpPr>
        <p:spPr>
          <a:xfrm>
            <a:off x="457200" y="1295400"/>
            <a:ext cx="8382000" cy="707886"/>
          </a:xfrm>
          <a:prstGeom prst="rect">
            <a:avLst/>
          </a:prstGeom>
        </p:spPr>
        <p:txBody>
          <a:bodyPr wrap="square">
            <a:spAutoFit/>
          </a:bodyPr>
          <a:lstStyle/>
          <a:p>
            <a:r>
              <a:rPr lang="en-US" sz="2000" b="1" dirty="0" smtClean="0"/>
              <a:t>Nucleus: </a:t>
            </a:r>
            <a:r>
              <a:rPr lang="en-US" sz="2000" dirty="0" smtClean="0"/>
              <a:t>This is the largest of the organelles. The nucleus contains </a:t>
            </a:r>
            <a:r>
              <a:rPr lang="en-US" sz="2000" dirty="0" smtClean="0"/>
              <a:t>the chromosomes which during </a:t>
            </a:r>
            <a:r>
              <a:rPr lang="en-US" sz="2000" dirty="0" err="1" smtClean="0"/>
              <a:t>interphase</a:t>
            </a:r>
            <a:r>
              <a:rPr lang="en-US" sz="2000" dirty="0" smtClean="0"/>
              <a:t> are to be found in the nucleolus.</a:t>
            </a:r>
            <a:endParaRPr lang="lt-LT" sz="2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1003</TotalTime>
  <Words>893</Words>
  <Application>Microsoft Office PowerPoint</Application>
  <PresentationFormat>On-screen Show (4:3)</PresentationFormat>
  <Paragraphs>121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Urban</vt:lpstr>
      <vt:lpstr>Prokaryotic and eukaryotic cell structure</vt:lpstr>
      <vt:lpstr>THE MAIN AIM: to learn about prokaryotic and eukaryotic cell structure. </vt:lpstr>
      <vt:lpstr>Slide 3</vt:lpstr>
      <vt:lpstr>Answers</vt:lpstr>
      <vt:lpstr>Prokaryotic cell structure</vt:lpstr>
      <vt:lpstr>Slide 6</vt:lpstr>
      <vt:lpstr>Slide 7</vt:lpstr>
      <vt:lpstr>Eucaryotic (animal) cell structure</vt:lpstr>
      <vt:lpstr>Slide 9</vt:lpstr>
      <vt:lpstr>Slide 10</vt:lpstr>
      <vt:lpstr>Slide 11</vt:lpstr>
      <vt:lpstr>Slide 12</vt:lpstr>
      <vt:lpstr>Slide 13</vt:lpstr>
      <vt:lpstr>Slide 14</vt:lpstr>
      <vt:lpstr>Slide 15</vt:lpstr>
      <vt:lpstr>Complete: Task 2</vt:lpstr>
      <vt:lpstr>Answers</vt:lpstr>
      <vt:lpstr>Slide 18</vt:lpstr>
      <vt:lpstr>Homeworks</vt:lpstr>
      <vt:lpstr>Answer: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Prokariotic and eukariotic cell structure</dc:title>
  <dc:creator>Aidas</dc:creator>
  <cp:lastModifiedBy>NEMIRA</cp:lastModifiedBy>
  <cp:revision>92</cp:revision>
  <dcterms:created xsi:type="dcterms:W3CDTF">2006-08-16T00:00:00Z</dcterms:created>
  <dcterms:modified xsi:type="dcterms:W3CDTF">2013-07-22T21:38:40Z</dcterms:modified>
</cp:coreProperties>
</file>